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72"/>
  </p:notesMasterIdLst>
  <p:sldIdLst>
    <p:sldId id="2993" r:id="rId3"/>
    <p:sldId id="1105" r:id="rId4"/>
    <p:sldId id="3320" r:id="rId5"/>
    <p:sldId id="2780" r:id="rId6"/>
    <p:sldId id="2500" r:id="rId7"/>
    <p:sldId id="3576" r:id="rId8"/>
    <p:sldId id="3642" r:id="rId9"/>
    <p:sldId id="3422" r:id="rId10"/>
    <p:sldId id="3423" r:id="rId11"/>
    <p:sldId id="2533" r:id="rId12"/>
    <p:sldId id="3304" r:id="rId13"/>
    <p:sldId id="1854" r:id="rId14"/>
    <p:sldId id="1642" r:id="rId15"/>
    <p:sldId id="1999" r:id="rId16"/>
    <p:sldId id="3426" r:id="rId17"/>
    <p:sldId id="1318" r:id="rId18"/>
    <p:sldId id="1125" r:id="rId19"/>
    <p:sldId id="3632" r:id="rId20"/>
    <p:sldId id="2994" r:id="rId21"/>
    <p:sldId id="3640" r:id="rId22"/>
    <p:sldId id="1918" r:id="rId23"/>
    <p:sldId id="3633" r:id="rId24"/>
    <p:sldId id="2995" r:id="rId25"/>
    <p:sldId id="3629" r:id="rId26"/>
    <p:sldId id="3567" r:id="rId27"/>
    <p:sldId id="3521" r:id="rId28"/>
    <p:sldId id="3634" r:id="rId29"/>
    <p:sldId id="3509" r:id="rId30"/>
    <p:sldId id="3641" r:id="rId31"/>
    <p:sldId id="3580" r:id="rId32"/>
    <p:sldId id="2892" r:id="rId33"/>
    <p:sldId id="3621" r:id="rId34"/>
    <p:sldId id="3635" r:id="rId35"/>
    <p:sldId id="1991" r:id="rId36"/>
    <p:sldId id="1363" r:id="rId37"/>
    <p:sldId id="3630" r:id="rId38"/>
    <p:sldId id="1990" r:id="rId39"/>
    <p:sldId id="3636" r:id="rId40"/>
    <p:sldId id="2897" r:id="rId41"/>
    <p:sldId id="1365" r:id="rId42"/>
    <p:sldId id="1988" r:id="rId43"/>
    <p:sldId id="3637" r:id="rId44"/>
    <p:sldId id="2106" r:id="rId45"/>
    <p:sldId id="2846" r:id="rId46"/>
    <p:sldId id="1367" r:id="rId47"/>
    <p:sldId id="2117" r:id="rId48"/>
    <p:sldId id="1368" r:id="rId49"/>
    <p:sldId id="2302" r:id="rId50"/>
    <p:sldId id="1369" r:id="rId51"/>
    <p:sldId id="3631" r:id="rId52"/>
    <p:sldId id="2103" r:id="rId53"/>
    <p:sldId id="3638" r:id="rId54"/>
    <p:sldId id="2340" r:id="rId55"/>
    <p:sldId id="3639" r:id="rId56"/>
    <p:sldId id="1963" r:id="rId57"/>
    <p:sldId id="1372" r:id="rId58"/>
    <p:sldId id="2303" r:id="rId59"/>
    <p:sldId id="3106" r:id="rId60"/>
    <p:sldId id="3530" r:id="rId61"/>
    <p:sldId id="2909" r:id="rId62"/>
    <p:sldId id="1193" r:id="rId63"/>
    <p:sldId id="3078" r:id="rId64"/>
    <p:sldId id="2047" r:id="rId65"/>
    <p:sldId id="2048" r:id="rId66"/>
    <p:sldId id="3256" r:id="rId67"/>
    <p:sldId id="3267" r:id="rId68"/>
    <p:sldId id="3592" r:id="rId69"/>
    <p:sldId id="2894" r:id="rId70"/>
    <p:sldId id="3275" r:id="rId7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D781094-9AD1-4EBB-9BD3-9C465924CE29}">
          <p14:sldIdLst>
            <p14:sldId id="2993"/>
            <p14:sldId id="1105"/>
            <p14:sldId id="3320"/>
            <p14:sldId id="2780"/>
            <p14:sldId id="2500"/>
            <p14:sldId id="3576"/>
            <p14:sldId id="3642"/>
            <p14:sldId id="3422"/>
            <p14:sldId id="3423"/>
            <p14:sldId id="2533"/>
            <p14:sldId id="3304"/>
            <p14:sldId id="1854"/>
            <p14:sldId id="1642"/>
            <p14:sldId id="1999"/>
            <p14:sldId id="3426"/>
            <p14:sldId id="1318"/>
            <p14:sldId id="1125"/>
            <p14:sldId id="3632"/>
            <p14:sldId id="2994"/>
            <p14:sldId id="3640"/>
            <p14:sldId id="1918"/>
            <p14:sldId id="3633"/>
            <p14:sldId id="2995"/>
            <p14:sldId id="3629"/>
            <p14:sldId id="3567"/>
            <p14:sldId id="3521"/>
            <p14:sldId id="3634"/>
            <p14:sldId id="3509"/>
            <p14:sldId id="3641"/>
            <p14:sldId id="3580"/>
            <p14:sldId id="2892"/>
            <p14:sldId id="3621"/>
            <p14:sldId id="3635"/>
            <p14:sldId id="1991"/>
            <p14:sldId id="1363"/>
            <p14:sldId id="3630"/>
            <p14:sldId id="1990"/>
            <p14:sldId id="3636"/>
            <p14:sldId id="2897"/>
            <p14:sldId id="1365"/>
            <p14:sldId id="1988"/>
            <p14:sldId id="3637"/>
            <p14:sldId id="2106"/>
            <p14:sldId id="2846"/>
            <p14:sldId id="1367"/>
            <p14:sldId id="2117"/>
            <p14:sldId id="1368"/>
            <p14:sldId id="2302"/>
            <p14:sldId id="1369"/>
            <p14:sldId id="3631"/>
            <p14:sldId id="2103"/>
            <p14:sldId id="3638"/>
            <p14:sldId id="2340"/>
            <p14:sldId id="3639"/>
            <p14:sldId id="1963"/>
            <p14:sldId id="1372"/>
            <p14:sldId id="2303"/>
            <p14:sldId id="3106"/>
            <p14:sldId id="3530"/>
            <p14:sldId id="2909"/>
            <p14:sldId id="1193"/>
            <p14:sldId id="3078"/>
            <p14:sldId id="2047"/>
            <p14:sldId id="2048"/>
            <p14:sldId id="3256"/>
            <p14:sldId id="3267"/>
            <p14:sldId id="3592"/>
            <p14:sldId id="2894"/>
            <p14:sldId id="3275"/>
          </p14:sldIdLst>
        </p14:section>
        <p14:section name="Oddíl bez názvu" id="{316D5729-9E2D-43F0-9384-FDA3FB99E8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4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  <p:cmAuthor id="2" name="Pecha, Ondrej" initials="PO" lastIdx="1" clrIdx="1">
    <p:extLst>
      <p:ext uri="{19B8F6BF-5375-455C-9EA6-DF929625EA0E}">
        <p15:presenceInfo xmlns:p15="http://schemas.microsoft.com/office/powerpoint/2012/main" userId="S-1-5-21-1963019325-3672000043-499209199-1282" providerId="AD"/>
      </p:ext>
    </p:extLst>
  </p:cmAuthor>
  <p:cmAuthor id="3" name="Kotěšovec Tomáš Mgr." initials="KTM" lastIdx="1" clrIdx="2">
    <p:extLst>
      <p:ext uri="{19B8F6BF-5375-455C-9EA6-DF929625EA0E}">
        <p15:presenceInfo xmlns:p15="http://schemas.microsoft.com/office/powerpoint/2012/main" userId="S::kotesovect@mzcr.cz::d774d533-624b-4658-8cce-4b4b9cb6d4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61"/>
    <a:srgbClr val="D9E2F3"/>
    <a:srgbClr val="0099FF"/>
    <a:srgbClr val="CFDEED"/>
    <a:srgbClr val="4472C4"/>
    <a:srgbClr val="3399FF"/>
    <a:srgbClr val="F2F2F2"/>
    <a:srgbClr val="66CCFF"/>
    <a:srgbClr val="00FF00"/>
    <a:srgbClr val="D31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0767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cpa02.uzis.cz\users\jannj\Data\COVID\denn&#237;%20reporty\Grafy_ChytraKaranten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GRAFY_K!$A$3</c:f>
              <c:strCache>
                <c:ptCount val="1"/>
                <c:pt idx="0">
                  <c:v>CZ010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GRAFY_K!$B$3:$O$3</c:f>
              <c:numCache>
                <c:formatCode>General</c:formatCode>
                <c:ptCount val="14"/>
                <c:pt idx="0">
                  <c:v>2019</c:v>
                </c:pt>
                <c:pt idx="1">
                  <c:v>1879</c:v>
                </c:pt>
                <c:pt idx="2">
                  <c:v>1763</c:v>
                </c:pt>
                <c:pt idx="3">
                  <c:v>394</c:v>
                </c:pt>
                <c:pt idx="4">
                  <c:v>564</c:v>
                </c:pt>
                <c:pt idx="5">
                  <c:v>844</c:v>
                </c:pt>
                <c:pt idx="6">
                  <c:v>1252</c:v>
                </c:pt>
                <c:pt idx="7">
                  <c:v>2061</c:v>
                </c:pt>
                <c:pt idx="8">
                  <c:v>1785</c:v>
                </c:pt>
                <c:pt idx="9">
                  <c:v>1394</c:v>
                </c:pt>
                <c:pt idx="10">
                  <c:v>1246</c:v>
                </c:pt>
                <c:pt idx="11">
                  <c:v>778</c:v>
                </c:pt>
                <c:pt idx="12">
                  <c:v>477</c:v>
                </c:pt>
                <c:pt idx="13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1-4343-88AD-B40EE873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0440097838862019E-2"/>
              <c:y val="6.86168148382147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GRAFY_K!$A$8</c:f>
              <c:strCache>
                <c:ptCount val="1"/>
                <c:pt idx="0">
                  <c:v>CZ042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4-4BCE-A1CC-979C3D4DA6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4-4BCE-A1CC-979C3D4DA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GRAFY_K!$B$8:$O$8</c:f>
              <c:numCache>
                <c:formatCode>General</c:formatCode>
                <c:ptCount val="14"/>
                <c:pt idx="0">
                  <c:v>1175</c:v>
                </c:pt>
                <c:pt idx="1">
                  <c:v>902</c:v>
                </c:pt>
                <c:pt idx="2">
                  <c:v>995</c:v>
                </c:pt>
                <c:pt idx="3">
                  <c:v>394</c:v>
                </c:pt>
                <c:pt idx="4">
                  <c:v>268</c:v>
                </c:pt>
                <c:pt idx="5">
                  <c:v>413</c:v>
                </c:pt>
                <c:pt idx="6">
                  <c:v>705</c:v>
                </c:pt>
                <c:pt idx="7">
                  <c:v>1145</c:v>
                </c:pt>
                <c:pt idx="8">
                  <c:v>1063</c:v>
                </c:pt>
                <c:pt idx="9">
                  <c:v>963</c:v>
                </c:pt>
                <c:pt idx="10">
                  <c:v>873</c:v>
                </c:pt>
                <c:pt idx="11">
                  <c:v>543</c:v>
                </c:pt>
                <c:pt idx="12">
                  <c:v>219</c:v>
                </c:pt>
                <c:pt idx="13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4-4BCE-A1CC-979C3D4DA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3244062103009266E-3"/>
              <c:y val="4.4220748584152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GRAFY_K!$A$9</c:f>
              <c:strCache>
                <c:ptCount val="1"/>
                <c:pt idx="0">
                  <c:v>CZ051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GRAFY_K!$B$9:$O$9</c:f>
              <c:numCache>
                <c:formatCode>General</c:formatCode>
                <c:ptCount val="14"/>
                <c:pt idx="0">
                  <c:v>640</c:v>
                </c:pt>
                <c:pt idx="1">
                  <c:v>661</c:v>
                </c:pt>
                <c:pt idx="2">
                  <c:v>461</c:v>
                </c:pt>
                <c:pt idx="3">
                  <c:v>25</c:v>
                </c:pt>
                <c:pt idx="4">
                  <c:v>456</c:v>
                </c:pt>
                <c:pt idx="5">
                  <c:v>376</c:v>
                </c:pt>
                <c:pt idx="6">
                  <c:v>635</c:v>
                </c:pt>
                <c:pt idx="7">
                  <c:v>626</c:v>
                </c:pt>
                <c:pt idx="8">
                  <c:v>752</c:v>
                </c:pt>
                <c:pt idx="9">
                  <c:v>719</c:v>
                </c:pt>
                <c:pt idx="10">
                  <c:v>657</c:v>
                </c:pt>
                <c:pt idx="11">
                  <c:v>458</c:v>
                </c:pt>
                <c:pt idx="12">
                  <c:v>293</c:v>
                </c:pt>
                <c:pt idx="13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D-4716-BF36-5AEBCC160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1548957029149931E-2"/>
              <c:y val="4.73853822758415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GRAFY_K!$A$10</c:f>
              <c:strCache>
                <c:ptCount val="1"/>
                <c:pt idx="0">
                  <c:v>CZ052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GRAFY_K!$B$10:$O$10</c:f>
              <c:numCache>
                <c:formatCode>General</c:formatCode>
                <c:ptCount val="14"/>
                <c:pt idx="0">
                  <c:v>966</c:v>
                </c:pt>
                <c:pt idx="1">
                  <c:v>1165</c:v>
                </c:pt>
                <c:pt idx="2">
                  <c:v>788</c:v>
                </c:pt>
                <c:pt idx="3">
                  <c:v>439</c:v>
                </c:pt>
                <c:pt idx="4">
                  <c:v>388</c:v>
                </c:pt>
                <c:pt idx="5">
                  <c:v>639</c:v>
                </c:pt>
                <c:pt idx="6">
                  <c:v>1063</c:v>
                </c:pt>
                <c:pt idx="7">
                  <c:v>956</c:v>
                </c:pt>
                <c:pt idx="8">
                  <c:v>1545</c:v>
                </c:pt>
                <c:pt idx="9">
                  <c:v>1100</c:v>
                </c:pt>
                <c:pt idx="10">
                  <c:v>828</c:v>
                </c:pt>
                <c:pt idx="11">
                  <c:v>753</c:v>
                </c:pt>
                <c:pt idx="12">
                  <c:v>714</c:v>
                </c:pt>
                <c:pt idx="13">
                  <c:v>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2-4F56-A151-B017ECFF8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1.5434027777777777E-2"/>
              <c:y val="4.30967407907985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95203226987042E-2"/>
          <c:y val="7.7832696473933705E-2"/>
          <c:w val="0.87671985673549668"/>
          <c:h val="0.6109253817326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GRAFY_K!$A$11</c:f>
              <c:strCache>
                <c:ptCount val="1"/>
                <c:pt idx="0">
                  <c:v>CZ053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GRAFY_K!$B$11:$O$11</c:f>
              <c:numCache>
                <c:formatCode>General</c:formatCode>
                <c:ptCount val="14"/>
                <c:pt idx="0">
                  <c:v>858</c:v>
                </c:pt>
                <c:pt idx="1">
                  <c:v>888</c:v>
                </c:pt>
                <c:pt idx="2">
                  <c:v>813</c:v>
                </c:pt>
                <c:pt idx="3">
                  <c:v>134</c:v>
                </c:pt>
                <c:pt idx="4">
                  <c:v>266</c:v>
                </c:pt>
                <c:pt idx="5">
                  <c:v>441</c:v>
                </c:pt>
                <c:pt idx="6">
                  <c:v>872</c:v>
                </c:pt>
                <c:pt idx="7">
                  <c:v>942</c:v>
                </c:pt>
                <c:pt idx="8">
                  <c:v>1118</c:v>
                </c:pt>
                <c:pt idx="9">
                  <c:v>744</c:v>
                </c:pt>
                <c:pt idx="10">
                  <c:v>716</c:v>
                </c:pt>
                <c:pt idx="11">
                  <c:v>434</c:v>
                </c:pt>
                <c:pt idx="12">
                  <c:v>270</c:v>
                </c:pt>
                <c:pt idx="13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1-45C7-A8D9-9C537EE4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4319408116097701E-2"/>
              <c:y val="5.32554769012231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GRAFY_K!$A$12</c:f>
              <c:strCache>
                <c:ptCount val="1"/>
                <c:pt idx="0">
                  <c:v>CZ063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GRAFY_K!$B$12:$O$12</c:f>
              <c:numCache>
                <c:formatCode>General</c:formatCode>
                <c:ptCount val="14"/>
                <c:pt idx="0">
                  <c:v>609</c:v>
                </c:pt>
                <c:pt idx="1">
                  <c:v>869</c:v>
                </c:pt>
                <c:pt idx="2">
                  <c:v>416</c:v>
                </c:pt>
                <c:pt idx="3">
                  <c:v>147</c:v>
                </c:pt>
                <c:pt idx="4">
                  <c:v>236</c:v>
                </c:pt>
                <c:pt idx="5">
                  <c:v>316</c:v>
                </c:pt>
                <c:pt idx="6">
                  <c:v>669</c:v>
                </c:pt>
                <c:pt idx="7">
                  <c:v>819</c:v>
                </c:pt>
                <c:pt idx="8">
                  <c:v>800</c:v>
                </c:pt>
                <c:pt idx="9">
                  <c:v>583</c:v>
                </c:pt>
                <c:pt idx="10">
                  <c:v>801</c:v>
                </c:pt>
                <c:pt idx="11">
                  <c:v>310</c:v>
                </c:pt>
                <c:pt idx="12">
                  <c:v>200</c:v>
                </c:pt>
                <c:pt idx="13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F-432C-93F9-C3FA305B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1479116210475043E-2"/>
              <c:y val="2.57513122777491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GRAFY_K!$A$15</c:f>
              <c:strCache>
                <c:ptCount val="1"/>
                <c:pt idx="0">
                  <c:v>CZ072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GRAFY_K!$B$15:$O$15</c:f>
              <c:numCache>
                <c:formatCode>General</c:formatCode>
                <c:ptCount val="14"/>
                <c:pt idx="0">
                  <c:v>1046</c:v>
                </c:pt>
                <c:pt idx="1">
                  <c:v>1083</c:v>
                </c:pt>
                <c:pt idx="2">
                  <c:v>850</c:v>
                </c:pt>
                <c:pt idx="3">
                  <c:v>288</c:v>
                </c:pt>
                <c:pt idx="4">
                  <c:v>384</c:v>
                </c:pt>
                <c:pt idx="5">
                  <c:v>348</c:v>
                </c:pt>
                <c:pt idx="6">
                  <c:v>743</c:v>
                </c:pt>
                <c:pt idx="7">
                  <c:v>1257</c:v>
                </c:pt>
                <c:pt idx="8">
                  <c:v>932</c:v>
                </c:pt>
                <c:pt idx="9">
                  <c:v>1028</c:v>
                </c:pt>
                <c:pt idx="10">
                  <c:v>822</c:v>
                </c:pt>
                <c:pt idx="11">
                  <c:v>455</c:v>
                </c:pt>
                <c:pt idx="12">
                  <c:v>330</c:v>
                </c:pt>
                <c:pt idx="13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7-4BBA-8D71-12FAB5CA1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2096865211188"/>
          <c:y val="0.10786769195919381"/>
          <c:w val="0.862905761634297"/>
          <c:h val="0.76911867953812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[1]Praha_grafy!$Q$1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Praha!$R$2:$R$12</c:f>
              <c:strCache>
                <c:ptCount val="11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  <c:pt idx="10">
                  <c:v>neudáno</c:v>
                </c:pt>
              </c:strCache>
            </c:strRef>
          </c:cat>
          <c:val>
            <c:numRef>
              <c:f>Praha!$S$2:$S$12</c:f>
              <c:numCache>
                <c:formatCode>General</c:formatCode>
                <c:ptCount val="11"/>
                <c:pt idx="0">
                  <c:v>150</c:v>
                </c:pt>
                <c:pt idx="1">
                  <c:v>244</c:v>
                </c:pt>
                <c:pt idx="2">
                  <c:v>382</c:v>
                </c:pt>
                <c:pt idx="3">
                  <c:v>1905</c:v>
                </c:pt>
                <c:pt idx="4">
                  <c:v>1167</c:v>
                </c:pt>
                <c:pt idx="5">
                  <c:v>961</c:v>
                </c:pt>
                <c:pt idx="6">
                  <c:v>240</c:v>
                </c:pt>
                <c:pt idx="7">
                  <c:v>721</c:v>
                </c:pt>
                <c:pt idx="8">
                  <c:v>1238</c:v>
                </c:pt>
                <c:pt idx="9">
                  <c:v>1089</c:v>
                </c:pt>
                <c:pt idx="10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3-4AD0-B86D-52FD089AD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catAx>
        <c:axId val="15338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Algn val="ctr"/>
        <c:lblOffset val="100"/>
        <c:tickLblSkip val="1"/>
        <c:noMultiLvlLbl val="0"/>
      </c:cat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5.1271274767268754E-3"/>
              <c:y val="0.32611409718773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GRAFY_K!$A$4</c:f>
              <c:strCache>
                <c:ptCount val="1"/>
                <c:pt idx="0">
                  <c:v>CZ020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GRAFY_K!$B$4:$O$4</c:f>
              <c:numCache>
                <c:formatCode>General</c:formatCode>
                <c:ptCount val="14"/>
                <c:pt idx="0">
                  <c:v>2375</c:v>
                </c:pt>
                <c:pt idx="1">
                  <c:v>2378</c:v>
                </c:pt>
                <c:pt idx="2">
                  <c:v>2240</c:v>
                </c:pt>
                <c:pt idx="3">
                  <c:v>362</c:v>
                </c:pt>
                <c:pt idx="4">
                  <c:v>570</c:v>
                </c:pt>
                <c:pt idx="5">
                  <c:v>816</c:v>
                </c:pt>
                <c:pt idx="6">
                  <c:v>1597</c:v>
                </c:pt>
                <c:pt idx="7">
                  <c:v>2643</c:v>
                </c:pt>
                <c:pt idx="8">
                  <c:v>2265</c:v>
                </c:pt>
                <c:pt idx="9">
                  <c:v>1969</c:v>
                </c:pt>
                <c:pt idx="10">
                  <c:v>1581</c:v>
                </c:pt>
                <c:pt idx="11">
                  <c:v>998</c:v>
                </c:pt>
                <c:pt idx="12">
                  <c:v>377</c:v>
                </c:pt>
                <c:pt idx="13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4620-8C18-38624C139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8039163304944267E-2"/>
              <c:y val="1.99600798403193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GRAFY_K!$A$16</c:f>
              <c:strCache>
                <c:ptCount val="1"/>
                <c:pt idx="0">
                  <c:v>CZ080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GRAFY_K!$B$16:$O$16</c:f>
              <c:numCache>
                <c:formatCode>General</c:formatCode>
                <c:ptCount val="14"/>
                <c:pt idx="0">
                  <c:v>2274</c:v>
                </c:pt>
                <c:pt idx="1">
                  <c:v>2537</c:v>
                </c:pt>
                <c:pt idx="2">
                  <c:v>1667</c:v>
                </c:pt>
                <c:pt idx="3">
                  <c:v>317</c:v>
                </c:pt>
                <c:pt idx="4">
                  <c:v>891</c:v>
                </c:pt>
                <c:pt idx="5">
                  <c:v>1197</c:v>
                </c:pt>
                <c:pt idx="6">
                  <c:v>2126</c:v>
                </c:pt>
                <c:pt idx="7">
                  <c:v>2405</c:v>
                </c:pt>
                <c:pt idx="8">
                  <c:v>2209</c:v>
                </c:pt>
                <c:pt idx="9">
                  <c:v>2213</c:v>
                </c:pt>
                <c:pt idx="10">
                  <c:v>1778</c:v>
                </c:pt>
                <c:pt idx="11">
                  <c:v>1284</c:v>
                </c:pt>
                <c:pt idx="12">
                  <c:v>720</c:v>
                </c:pt>
                <c:pt idx="13">
                  <c:v>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4-4882-9426-A73723A99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5667680679508546E-2"/>
              <c:y val="9.46405002778973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GRAFY_K!$A$13</c:f>
              <c:strCache>
                <c:ptCount val="1"/>
                <c:pt idx="0">
                  <c:v>CZ064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GRAFY_K!$B$13:$O$13</c:f>
              <c:numCache>
                <c:formatCode>General</c:formatCode>
                <c:ptCount val="14"/>
                <c:pt idx="0">
                  <c:v>1474</c:v>
                </c:pt>
                <c:pt idx="1">
                  <c:v>1673</c:v>
                </c:pt>
                <c:pt idx="2">
                  <c:v>1130</c:v>
                </c:pt>
                <c:pt idx="3">
                  <c:v>406</c:v>
                </c:pt>
                <c:pt idx="4">
                  <c:v>381</c:v>
                </c:pt>
                <c:pt idx="5">
                  <c:v>303</c:v>
                </c:pt>
                <c:pt idx="6">
                  <c:v>1095</c:v>
                </c:pt>
                <c:pt idx="7">
                  <c:v>1809</c:v>
                </c:pt>
                <c:pt idx="8">
                  <c:v>1832</c:v>
                </c:pt>
                <c:pt idx="9">
                  <c:v>1441</c:v>
                </c:pt>
                <c:pt idx="10">
                  <c:v>1500</c:v>
                </c:pt>
                <c:pt idx="11">
                  <c:v>641</c:v>
                </c:pt>
                <c:pt idx="12">
                  <c:v>300</c:v>
                </c:pt>
                <c:pt idx="13">
                  <c:v>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E-4B0E-B56B-7F7D40737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0579100907919427E-2"/>
              <c:y val="0.11568300221473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1781259707736"/>
          <c:y val="5.9557636401695584E-2"/>
          <c:w val="0.86226246031713849"/>
          <c:h val="0.67521434567388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GRAFY_K!$A$14</c:f>
              <c:strCache>
                <c:ptCount val="1"/>
                <c:pt idx="0">
                  <c:v>CZ071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GRAFY_K!$B$14:$O$14</c:f>
              <c:numCache>
                <c:formatCode>General</c:formatCode>
                <c:ptCount val="14"/>
                <c:pt idx="0">
                  <c:v>1243</c:v>
                </c:pt>
                <c:pt idx="1">
                  <c:v>966</c:v>
                </c:pt>
                <c:pt idx="2">
                  <c:v>548</c:v>
                </c:pt>
                <c:pt idx="3">
                  <c:v>103</c:v>
                </c:pt>
                <c:pt idx="4">
                  <c:v>88</c:v>
                </c:pt>
                <c:pt idx="5">
                  <c:v>247</c:v>
                </c:pt>
                <c:pt idx="6">
                  <c:v>831</c:v>
                </c:pt>
                <c:pt idx="7">
                  <c:v>622</c:v>
                </c:pt>
                <c:pt idx="8">
                  <c:v>1271</c:v>
                </c:pt>
                <c:pt idx="9">
                  <c:v>785</c:v>
                </c:pt>
                <c:pt idx="10">
                  <c:v>384</c:v>
                </c:pt>
                <c:pt idx="11">
                  <c:v>730</c:v>
                </c:pt>
                <c:pt idx="12">
                  <c:v>166</c:v>
                </c:pt>
                <c:pt idx="13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5-4BDF-B136-EA0D529F6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1670032819751238E-2"/>
              <c:y val="0.17111245735148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GRAFY_K!$A$5</c:f>
              <c:strCache>
                <c:ptCount val="1"/>
                <c:pt idx="0">
                  <c:v>CZ031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GRAFY_K!$B$5:$O$5</c:f>
              <c:numCache>
                <c:formatCode>General</c:formatCode>
                <c:ptCount val="14"/>
                <c:pt idx="0">
                  <c:v>901</c:v>
                </c:pt>
                <c:pt idx="1">
                  <c:v>869</c:v>
                </c:pt>
                <c:pt idx="2">
                  <c:v>635</c:v>
                </c:pt>
                <c:pt idx="3">
                  <c:v>68</c:v>
                </c:pt>
                <c:pt idx="4">
                  <c:v>138</c:v>
                </c:pt>
                <c:pt idx="5">
                  <c:v>101</c:v>
                </c:pt>
                <c:pt idx="6">
                  <c:v>596</c:v>
                </c:pt>
                <c:pt idx="7">
                  <c:v>1003</c:v>
                </c:pt>
                <c:pt idx="8">
                  <c:v>799</c:v>
                </c:pt>
                <c:pt idx="9">
                  <c:v>919</c:v>
                </c:pt>
                <c:pt idx="10">
                  <c:v>813</c:v>
                </c:pt>
                <c:pt idx="11">
                  <c:v>300</c:v>
                </c:pt>
                <c:pt idx="12">
                  <c:v>45</c:v>
                </c:pt>
                <c:pt idx="13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6-45CE-BA44-6009B72B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GRAFY_K!$A$6</c:f>
              <c:strCache>
                <c:ptCount val="1"/>
                <c:pt idx="0">
                  <c:v>CZ032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GRAFY_K!$B$6:$O$6</c:f>
              <c:numCache>
                <c:formatCode>General</c:formatCode>
                <c:ptCount val="14"/>
                <c:pt idx="0">
                  <c:v>634</c:v>
                </c:pt>
                <c:pt idx="1">
                  <c:v>681</c:v>
                </c:pt>
                <c:pt idx="2">
                  <c:v>611</c:v>
                </c:pt>
                <c:pt idx="3">
                  <c:v>118</c:v>
                </c:pt>
                <c:pt idx="4">
                  <c:v>274</c:v>
                </c:pt>
                <c:pt idx="5">
                  <c:v>154</c:v>
                </c:pt>
                <c:pt idx="6">
                  <c:v>553</c:v>
                </c:pt>
                <c:pt idx="7">
                  <c:v>660</c:v>
                </c:pt>
                <c:pt idx="8">
                  <c:v>795</c:v>
                </c:pt>
                <c:pt idx="9">
                  <c:v>611</c:v>
                </c:pt>
                <c:pt idx="10">
                  <c:v>645</c:v>
                </c:pt>
                <c:pt idx="11">
                  <c:v>258</c:v>
                </c:pt>
                <c:pt idx="12">
                  <c:v>130</c:v>
                </c:pt>
                <c:pt idx="13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4-4E41-8B69-1A2496EBB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5963290100831236E-2"/>
              <c:y val="6.19656426796686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GRAFY_K!$A$7</c:f>
              <c:strCache>
                <c:ptCount val="1"/>
                <c:pt idx="0">
                  <c:v>CZ041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</c:numCache>
            </c:numRef>
          </c:cat>
          <c:val>
            <c:numRef>
              <c:f>GRAFY_K!$B$7:$O$7</c:f>
              <c:numCache>
                <c:formatCode>General</c:formatCode>
                <c:ptCount val="14"/>
                <c:pt idx="0">
                  <c:v>231</c:v>
                </c:pt>
                <c:pt idx="1">
                  <c:v>488</c:v>
                </c:pt>
                <c:pt idx="2">
                  <c:v>376</c:v>
                </c:pt>
                <c:pt idx="3">
                  <c:v>248</c:v>
                </c:pt>
                <c:pt idx="4">
                  <c:v>68</c:v>
                </c:pt>
                <c:pt idx="5">
                  <c:v>56</c:v>
                </c:pt>
                <c:pt idx="6">
                  <c:v>182</c:v>
                </c:pt>
                <c:pt idx="7">
                  <c:v>415</c:v>
                </c:pt>
                <c:pt idx="8">
                  <c:v>555</c:v>
                </c:pt>
                <c:pt idx="9">
                  <c:v>370</c:v>
                </c:pt>
                <c:pt idx="10">
                  <c:v>413</c:v>
                </c:pt>
                <c:pt idx="11">
                  <c:v>460</c:v>
                </c:pt>
                <c:pt idx="12">
                  <c:v>47</c:v>
                </c:pt>
                <c:pt idx="1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1-423C-AE14-0527362B7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3244062103009266E-3"/>
              <c:y val="4.4220748584152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61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37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8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9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3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02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63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383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5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metodou RT-PCR za poslední měsíc. Modrá křivka ukazuje vývoj pozitivity (poměr pozitivních případů a počtu testů).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5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0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71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22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65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4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antigenními testy za poslední měsíc. Modrá křivka ukazuje vývoj pozitivity (poměr pozitivních případů a počtu testů).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8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</a:t>
            </a:r>
            <a:r>
              <a:rPr lang="cs-CZ" b="1" baseline="0" dirty="0"/>
              <a:t> znázorňuje počet pozitivních případů v kategorii 65+ v jednotlivých krajích ČR, celkový počet pozitivních případů v těchto krajích a procentuální zastoupení kategorie 65+ v celkovém počtu pozitivních. Lze z něj přibližně predikovat zatížení nemocnic v následujících dnech, kdy je tato kategorie (65+) výrazně zastoupena v hospitalizacích ve zdravotnických zařízeních.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51867-A7A3-4DFD-BC2C-227AF36908D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Honza</a:t>
            </a:r>
            <a:r>
              <a:rPr lang="en-US" dirty="0"/>
              <a:t> Jann – 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ty </a:t>
            </a:r>
            <a:r>
              <a:rPr lang="en-US" dirty="0" err="1"/>
              <a:t>kraje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misto</a:t>
            </a:r>
            <a:r>
              <a:rPr lang="en-US" dirty="0"/>
              <a:t> </a:t>
            </a:r>
            <a:r>
              <a:rPr lang="en-US" dirty="0" err="1"/>
              <a:t>tabulky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</a:t>
            </a:r>
            <a:r>
              <a:rPr lang="en-US" dirty="0" err="1"/>
              <a:t>okresu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dole </a:t>
            </a:r>
            <a:r>
              <a:rPr lang="en-US" dirty="0" err="1"/>
              <a:t>tabulka</a:t>
            </a:r>
            <a:r>
              <a:rPr lang="en-US" dirty="0"/>
              <a:t> se </a:t>
            </a:r>
            <a:r>
              <a:rPr lang="en-US" dirty="0" err="1"/>
              <a:t>souhrnnymi</a:t>
            </a:r>
            <a:r>
              <a:rPr lang="en-US" dirty="0"/>
              <a:t> </a:t>
            </a:r>
            <a:r>
              <a:rPr lang="en-US" dirty="0" err="1"/>
              <a:t>pocty</a:t>
            </a:r>
            <a:r>
              <a:rPr lang="en-US" dirty="0"/>
              <a:t> za </a:t>
            </a:r>
            <a:r>
              <a:rPr lang="en-US" dirty="0" err="1"/>
              <a:t>casti</a:t>
            </a:r>
            <a:r>
              <a:rPr lang="en-US" dirty="0"/>
              <a:t> </a:t>
            </a:r>
            <a:r>
              <a:rPr lang="en-US" dirty="0" err="1"/>
              <a:t>prahy</a:t>
            </a:r>
            <a:r>
              <a:rPr lang="en-US" dirty="0"/>
              <a:t> za </a:t>
            </a:r>
            <a:r>
              <a:rPr lang="en-US" dirty="0" err="1"/>
              <a:t>zobrazene</a:t>
            </a:r>
            <a:r>
              <a:rPr lang="en-US" dirty="0"/>
              <a:t> </a:t>
            </a:r>
            <a:r>
              <a:rPr lang="en-US" dirty="0" err="1"/>
              <a:t>obdobi</a:t>
            </a:r>
            <a:r>
              <a:rPr lang="en-US" dirty="0"/>
              <a:t> (co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koukam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14 </a:t>
            </a:r>
            <a:r>
              <a:rPr lang="en-US" dirty="0" err="1"/>
              <a:t>dni</a:t>
            </a:r>
            <a:r>
              <a:rPr lang="en-US" dirty="0"/>
              <a:t> </a:t>
            </a:r>
            <a:r>
              <a:rPr lang="en-US" dirty="0" err="1"/>
              <a:t>zobrazuji</a:t>
            </a:r>
            <a:r>
              <a:rPr lang="en-US" dirty="0"/>
              <a:t>)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	</a:t>
            </a:r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4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75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86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68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9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21C8F-CE40-437E-8258-05081242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Aktuální situace v ČR k 11. 1. 2021 (23:59)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A6D04-F63F-446D-922D-BF72C04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5749DF99-19D3-4B65-943E-9A927A104DA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C00DBA0-47F4-46D5-A756-483B7A719303}"/>
              </a:ext>
            </a:extLst>
          </p:cNvPr>
          <p:cNvSpPr/>
          <p:nvPr/>
        </p:nvSpPr>
        <p:spPr>
          <a:xfrm>
            <a:off x="2990043" y="6420187"/>
            <a:ext cx="481843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4250" algn="l"/>
              </a:tabLs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*testy za 11. 1. – neúplná (neuzavřená) data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D6AA2AB-36C0-4E39-B950-757CC2786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68849"/>
              </p:ext>
            </p:extLst>
          </p:nvPr>
        </p:nvGraphicFramePr>
        <p:xfrm>
          <a:off x="1788313" y="952873"/>
          <a:ext cx="7221893" cy="5474687"/>
        </p:xfrm>
        <a:graphic>
          <a:graphicData uri="http://schemas.openxmlformats.org/drawingml/2006/table">
            <a:tbl>
              <a:tblPr firstRow="1" firstCol="1" bandRow="1"/>
              <a:tblGrid>
                <a:gridCol w="3531448">
                  <a:extLst>
                    <a:ext uri="{9D8B030D-6E8A-4147-A177-3AD203B41FA5}">
                      <a16:colId xmlns:a16="http://schemas.microsoft.com/office/drawing/2014/main" val="4216574937"/>
                    </a:ext>
                  </a:extLst>
                </a:gridCol>
                <a:gridCol w="3690445">
                  <a:extLst>
                    <a:ext uri="{9D8B030D-6E8A-4147-A177-3AD203B41FA5}">
                      <a16:colId xmlns:a16="http://schemas.microsoft.com/office/drawing/2014/main" val="4152386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11.1.2021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9 294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+5011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12 148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-513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38479"/>
                  </a:ext>
                </a:extLst>
              </a:tr>
              <a:tr h="577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PCR za 11.1. 2021*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31 672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PCR na 100 000 obyvatel/7 dní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2 130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6631"/>
                  </a:ext>
                </a:extLst>
              </a:tr>
              <a:tr h="696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antigenních testů za 11.1. 2021*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35 973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provedených antigenních testů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1 081 890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800684"/>
                  </a:ext>
                </a:extLst>
              </a:tr>
              <a:tr h="5835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11.1. 2021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154 721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-5 032</a:t>
                      </a:r>
                      <a:endParaRPr lang="cs-CZ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406175"/>
                  </a:ext>
                </a:extLst>
              </a:tr>
              <a:tr h="786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vyléčených k 11.1. 2021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676 593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+14 164</a:t>
                      </a:r>
                      <a:endParaRPr lang="cs-CZ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62185"/>
                  </a:ext>
                </a:extLst>
              </a:tr>
              <a:tr h="52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 na 100 000 obyvatel/7 dní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795,2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-33,6</a:t>
                      </a:r>
                      <a:endParaRPr lang="cs-CZ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 na 100 000 obyvatel /14 dní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1 491,0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-14,7</a:t>
                      </a:r>
                      <a:endParaRPr lang="cs-CZ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17578"/>
                  </a:ext>
                </a:extLst>
              </a:tr>
              <a:tr h="655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případů ve věku 65+ na 100 000 obyvatel/7 dní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761,2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-26,4</a:t>
                      </a:r>
                      <a:endParaRPr lang="cs-CZ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Kumulativní počet případů ve věku 65+ za 7 dní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16 225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-553</a:t>
                      </a:r>
                      <a:endParaRPr lang="cs-CZ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655619"/>
                  </a:ext>
                </a:extLst>
              </a:tr>
              <a:tr h="5177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13 485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48380"/>
                  </a:ext>
                </a:extLst>
              </a:tr>
              <a:tr h="52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obsazených JIP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1 137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</a:t>
                      </a:r>
                      <a:endParaRPr lang="cs-CZ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hospitalizovaných osob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7 132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+510</a:t>
                      </a:r>
                      <a:endParaRPr lang="cs-CZ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36" marR="32136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3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93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388F2-EEDA-4B64-980D-C6A85DBE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případů v kategorii 65+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7E22B5-6B3D-4C6E-B8E3-B063316C43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" y="1098958"/>
            <a:ext cx="9885238" cy="5167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18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BFC1C-E5B6-478C-A72B-0EDF1CCD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Podíl případů v kategorii 6 až 15 let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493D55-8E5B-4D79-A035-13E63BD78F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" y="1132515"/>
            <a:ext cx="9885237" cy="512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88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CFB2D5-DFD1-4382-9CC6-4D6B14FF685F}"/>
              </a:ext>
            </a:extLst>
          </p:cNvPr>
          <p:cNvSpPr/>
          <p:nvPr/>
        </p:nvSpPr>
        <p:spPr>
          <a:xfrm>
            <a:off x="351569" y="107620"/>
            <a:ext cx="974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Přehled situace v jednotlivých krajích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(incidence za 14 dní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100 tisíc obyvatel)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AF2D65-CA95-4F9B-BAB7-EBCE69577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2" b="65288"/>
          <a:stretch/>
        </p:blipFill>
        <p:spPr>
          <a:xfrm>
            <a:off x="8484067" y="1062660"/>
            <a:ext cx="1850558" cy="1413904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BF37540-7091-4CB4-861A-DD01B44D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63427"/>
              </p:ext>
            </p:extLst>
          </p:nvPr>
        </p:nvGraphicFramePr>
        <p:xfrm>
          <a:off x="7641869" y="2411796"/>
          <a:ext cx="4245332" cy="3793782"/>
        </p:xfrm>
        <a:graphic>
          <a:graphicData uri="http://schemas.openxmlformats.org/drawingml/2006/table">
            <a:tbl>
              <a:tblPr/>
              <a:tblGrid>
                <a:gridCol w="1511184">
                  <a:extLst>
                    <a:ext uri="{9D8B030D-6E8A-4147-A177-3AD203B41FA5}">
                      <a16:colId xmlns:a16="http://schemas.microsoft.com/office/drawing/2014/main" val="395884364"/>
                    </a:ext>
                  </a:extLst>
                </a:gridCol>
                <a:gridCol w="1480113">
                  <a:extLst>
                    <a:ext uri="{9D8B030D-6E8A-4147-A177-3AD203B41FA5}">
                      <a16:colId xmlns:a16="http://schemas.microsoft.com/office/drawing/2014/main" val="1864486075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3686270381"/>
                    </a:ext>
                  </a:extLst>
                </a:gridCol>
              </a:tblGrid>
              <a:tr h="4330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14 dní</a:t>
                      </a:r>
                    </a:p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 24 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76657"/>
                  </a:ext>
                </a:extLst>
              </a:tr>
              <a:tr h="2304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42467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65650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06943"/>
                  </a:ext>
                </a:extLst>
              </a:tr>
              <a:tr h="290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36350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0936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56314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42161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919732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88896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65384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81722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865912"/>
                  </a:ext>
                </a:extLst>
              </a:tr>
              <a:tr h="2363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02530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DC17A0AE-55A5-4DD3-BA21-5B6D351362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617"/>
            <a:ext cx="7522210" cy="543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1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CE832-A54D-4160-9284-639F53A3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7494"/>
            <a:ext cx="9885238" cy="896492"/>
          </a:xfrm>
        </p:spPr>
        <p:txBody>
          <a:bodyPr/>
          <a:lstStyle/>
          <a:p>
            <a:r>
              <a:rPr lang="cs-CZ" dirty="0"/>
              <a:t>Denní přírůstek v jednotlivých okresech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0136CEE-32C4-4A87-ADC7-13D046E6D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63124"/>
              </p:ext>
            </p:extLst>
          </p:nvPr>
        </p:nvGraphicFramePr>
        <p:xfrm>
          <a:off x="8900161" y="1791137"/>
          <a:ext cx="2947662" cy="2978985"/>
        </p:xfrm>
        <a:graphic>
          <a:graphicData uri="http://schemas.openxmlformats.org/drawingml/2006/table">
            <a:tbl>
              <a:tblPr firstRow="1" firstCol="1" bandRow="1"/>
              <a:tblGrid>
                <a:gridCol w="1482202">
                  <a:extLst>
                    <a:ext uri="{9D8B030D-6E8A-4147-A177-3AD203B41FA5}">
                      <a16:colId xmlns:a16="http://schemas.microsoft.com/office/drawing/2014/main" val="3184229790"/>
                    </a:ext>
                  </a:extLst>
                </a:gridCol>
                <a:gridCol w="1465460">
                  <a:extLst>
                    <a:ext uri="{9D8B030D-6E8A-4147-A177-3AD203B41FA5}">
                      <a16:colId xmlns:a16="http://schemas.microsoft.com/office/drawing/2014/main" val="930981056"/>
                    </a:ext>
                  </a:extLst>
                </a:gridCol>
              </a:tblGrid>
              <a:tr h="84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2185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1238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27684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Trutnov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78113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Náchod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7570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Frýdek-Místek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60425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228FA9E-0378-4524-90D4-D5F633CED0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7" y="996265"/>
            <a:ext cx="8448675" cy="5403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25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kumulativně ve věkové kategorii 65+ za 7 dní</a:t>
            </a:r>
            <a:br>
              <a:rPr lang="cs-CZ" dirty="0"/>
            </a:br>
            <a:r>
              <a:rPr lang="cs-CZ" dirty="0"/>
              <a:t>v jednotlivých okresech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10A8747-53A0-4ED6-B721-BA728B1D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86354"/>
              </p:ext>
            </p:extLst>
          </p:nvPr>
        </p:nvGraphicFramePr>
        <p:xfrm>
          <a:off x="9227820" y="2157327"/>
          <a:ext cx="2500721" cy="2806405"/>
        </p:xfrm>
        <a:graphic>
          <a:graphicData uri="http://schemas.openxmlformats.org/drawingml/2006/table">
            <a:tbl>
              <a:tblPr firstRow="1" firstCol="1" bandRow="1"/>
              <a:tblGrid>
                <a:gridCol w="1213674">
                  <a:extLst>
                    <a:ext uri="{9D8B030D-6E8A-4147-A177-3AD203B41FA5}">
                      <a16:colId xmlns:a16="http://schemas.microsoft.com/office/drawing/2014/main" val="3184229790"/>
                    </a:ext>
                  </a:extLst>
                </a:gridCol>
                <a:gridCol w="1287047">
                  <a:extLst>
                    <a:ext uri="{9D8B030D-6E8A-4147-A177-3AD203B41FA5}">
                      <a16:colId xmlns:a16="http://schemas.microsoft.com/office/drawing/2014/main" val="930981056"/>
                    </a:ext>
                  </a:extLst>
                </a:gridCol>
              </a:tblGrid>
              <a:tr h="632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na 65+ za 7 dní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218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1238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981213"/>
                  </a:ext>
                </a:extLst>
              </a:tr>
              <a:tr h="2725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92482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959479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08120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Trutnov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325193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2741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3BF07C4C-406B-486A-8271-69B0AD8415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9" y="944646"/>
            <a:ext cx="8764361" cy="5437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2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ve věkové kategorii 65+ v krajích (za 7 dní)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104529-E03B-4EC4-AFA9-C4064EC45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1" y="1055240"/>
            <a:ext cx="9071164" cy="51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A6ED-00B5-4632-8C9C-373CF917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situace v jednotlivých okresech (incidence za 14 dní)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71827"/>
              </p:ext>
            </p:extLst>
          </p:nvPr>
        </p:nvGraphicFramePr>
        <p:xfrm>
          <a:off x="9262753" y="2000250"/>
          <a:ext cx="2675247" cy="3641516"/>
        </p:xfrm>
        <a:graphic>
          <a:graphicData uri="http://schemas.openxmlformats.org/drawingml/2006/table">
            <a:tbl>
              <a:tblPr firstRow="1" firstCol="1" bandRow="1"/>
              <a:tblGrid>
                <a:gridCol w="16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7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na 100 tisíc obyvatel za 14 dní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Trutnov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Rychnov n. Kněžnou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Ostrava-město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Cheb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Pardubice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Náchod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Zlín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DAE98984-61D1-49BD-8423-3C0D19C314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" y="896493"/>
            <a:ext cx="8397551" cy="548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11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počtu případů hlášených za 7 dní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E3F250-9337-4FFC-A9DA-ADB9F9E340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" y="1045029"/>
            <a:ext cx="9885238" cy="523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97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hl. městě Praze 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" y="1180351"/>
            <a:ext cx="5068007" cy="24768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0A89F8-A9BB-4A84-977C-633146A64C22}"/>
              </a:ext>
            </a:extLst>
          </p:cNvPr>
          <p:cNvSpPr txBox="1"/>
          <p:nvPr/>
        </p:nvSpPr>
        <p:spPr>
          <a:xfrm>
            <a:off x="748411" y="3581361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obvodech HMP v posledním týdnu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2FD1DA8A-651A-4948-9181-EC45F619EB8E}"/>
              </a:ext>
            </a:extLst>
          </p:cNvPr>
          <p:cNvSpPr txBox="1"/>
          <p:nvPr/>
        </p:nvSpPr>
        <p:spPr>
          <a:xfrm>
            <a:off x="186608" y="6500082"/>
            <a:ext cx="23089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B7F658-B409-42E6-A922-161AF2AF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74" y="1711354"/>
            <a:ext cx="6245783" cy="4416750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29EAADE-309E-4498-8B03-210B75CD9285}"/>
              </a:ext>
            </a:extLst>
          </p:cNvPr>
          <p:cNvGraphicFramePr>
            <a:graphicFrameLocks/>
          </p:cNvGraphicFramePr>
          <p:nvPr/>
        </p:nvGraphicFramePr>
        <p:xfrm>
          <a:off x="45739" y="1315649"/>
          <a:ext cx="6204141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395B0CB-0A78-4098-AB74-DB6C03788267}"/>
              </a:ext>
            </a:extLst>
          </p:cNvPr>
          <p:cNvGraphicFramePr>
            <a:graphicFrameLocks/>
          </p:cNvGraphicFramePr>
          <p:nvPr/>
        </p:nvGraphicFramePr>
        <p:xfrm>
          <a:off x="-67286" y="3636728"/>
          <a:ext cx="6163286" cy="288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1FB81646-B96B-42FD-8E2F-8373DF1D7591}"/>
              </a:ext>
            </a:extLst>
          </p:cNvPr>
          <p:cNvSpPr txBox="1"/>
          <p:nvPr/>
        </p:nvSpPr>
        <p:spPr>
          <a:xfrm>
            <a:off x="6145820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124840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4688E-90B9-4149-A373-8442087A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69" y="-101694"/>
            <a:ext cx="9885238" cy="896492"/>
          </a:xfrm>
        </p:spPr>
        <p:txBody>
          <a:bodyPr/>
          <a:lstStyle/>
          <a:p>
            <a:r>
              <a:rPr lang="cs-CZ" dirty="0"/>
              <a:t>Popis situace v </a:t>
            </a:r>
            <a:r>
              <a:rPr lang="en-US" dirty="0"/>
              <a:t>HMP</a:t>
            </a: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D5C3FBB-84FB-4BC0-AD9D-1FB271C83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92005"/>
              </p:ext>
            </p:extLst>
          </p:nvPr>
        </p:nvGraphicFramePr>
        <p:xfrm>
          <a:off x="416001" y="1640148"/>
          <a:ext cx="5841365" cy="4136588"/>
        </p:xfrm>
        <a:graphic>
          <a:graphicData uri="http://schemas.openxmlformats.org/drawingml/2006/table">
            <a:tbl>
              <a:tblPr firstRow="1" firstCol="1" bandRow="1"/>
              <a:tblGrid>
                <a:gridCol w="2921318">
                  <a:extLst>
                    <a:ext uri="{9D8B030D-6E8A-4147-A177-3AD203B41FA5}">
                      <a16:colId xmlns:a16="http://schemas.microsoft.com/office/drawing/2014/main" val="2912843767"/>
                    </a:ext>
                  </a:extLst>
                </a:gridCol>
                <a:gridCol w="2920047">
                  <a:extLst>
                    <a:ext uri="{9D8B030D-6E8A-4147-A177-3AD203B41FA5}">
                      <a16:colId xmlns:a16="http://schemas.microsoft.com/office/drawing/2014/main" val="38234063"/>
                    </a:ext>
                  </a:extLst>
                </a:gridCol>
              </a:tblGrid>
              <a:tr h="6493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11.1. 2021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784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+317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PCR testů za 11.1.2020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4 239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72488"/>
                  </a:ext>
                </a:extLst>
              </a:tr>
              <a:tr h="775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1 218</a:t>
                      </a:r>
                      <a:r>
                        <a:rPr lang="cs-CZ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53950"/>
                  </a:ext>
                </a:extLst>
              </a:tr>
              <a:tr h="649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11.1.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16 496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-1 043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8254"/>
                  </a:ext>
                </a:extLst>
              </a:tr>
              <a:tr h="763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1 301,9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-38,8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538629"/>
                  </a:ext>
                </a:extLst>
              </a:tr>
              <a:tr h="649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37984"/>
                  </a:ext>
                </a:extLst>
              </a:tr>
              <a:tr h="649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43250" algn="l"/>
                        </a:tabLs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839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+52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166 -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33521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B0516E2-4722-4446-A1B3-61BAC71432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48" y="1640147"/>
            <a:ext cx="5145405" cy="413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90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E523-B5DC-46B9-B0A4-7F78277B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Průměrný počet případů za poslední měsíc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8AFE2EB-6F4B-4DAB-BAD9-8A015FDD7C65}"/>
              </a:ext>
            </a:extLst>
          </p:cNvPr>
          <p:cNvSpPr/>
          <p:nvPr/>
        </p:nvSpPr>
        <p:spPr>
          <a:xfrm>
            <a:off x="2516065" y="5961507"/>
            <a:ext cx="5657733" cy="6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Aktuální 7 denní klouzavý průměr má hodnotu  </a:t>
            </a:r>
            <a:r>
              <a:rPr lang="cs-CZ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12 148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608BD8-D33C-4283-92F9-45F0EF01EA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35" y="999056"/>
            <a:ext cx="8204005" cy="485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3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D472-1DD7-4F0A-8DF2-7DA16A65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testů (PCR + </a:t>
            </a:r>
            <a:r>
              <a:rPr lang="cs-CZ" dirty="0" err="1"/>
              <a:t>Ag</a:t>
            </a:r>
            <a:r>
              <a:rPr lang="cs-CZ" dirty="0"/>
              <a:t>) a podíl pozitivních případů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F8EF0A-26C4-48C6-98BC-FB781FF2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99" y="1065259"/>
            <a:ext cx="815105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F26EB1-942A-442C-8A7F-C8C7EEEF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F75861A-439F-4B1C-BCE0-2D07AAAE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HMP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64548F0-A246-4532-A5E3-AE639053B176}"/>
              </a:ext>
            </a:extLst>
          </p:cNvPr>
          <p:cNvSpPr/>
          <p:nvPr/>
        </p:nvSpPr>
        <p:spPr>
          <a:xfrm>
            <a:off x="0" y="616169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AF2478D-3B15-4859-B55A-8A1E0CDF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4659"/>
              </p:ext>
            </p:extLst>
          </p:nvPr>
        </p:nvGraphicFramePr>
        <p:xfrm>
          <a:off x="383619" y="1076375"/>
          <a:ext cx="9783638" cy="2781381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530837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949830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340797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902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seniory ELIŠKA -II, Cvičebná 9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80272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Senior komplex Třebešín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165481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Pečovatelské centrum Kamenická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5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82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ve Středočeském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A4C8E4-30D0-40E8-A57A-7FFF277CAAC1}"/>
              </a:ext>
            </a:extLst>
          </p:cNvPr>
          <p:cNvSpPr txBox="1"/>
          <p:nvPr/>
        </p:nvSpPr>
        <p:spPr>
          <a:xfrm>
            <a:off x="844729" y="332124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STC v posledním týdnu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CF5C00F-6E3D-48C2-B64A-92C4BA0B8C97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3700632"/>
          <a:ext cx="5979571" cy="258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864">
                  <a:extLst>
                    <a:ext uri="{9D8B030D-6E8A-4147-A177-3AD203B41FA5}">
                      <a16:colId xmlns:a16="http://schemas.microsoft.com/office/drawing/2014/main" val="3665828130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715118549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265687473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063193262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3555782394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597052335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859800470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629328341"/>
                    </a:ext>
                  </a:extLst>
                </a:gridCol>
              </a:tblGrid>
              <a:tr h="17260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3376925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411451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STC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2 643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2 265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1 969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1 581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1 137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516281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Benešov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67347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Beroun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799648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Kladno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994857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Kolín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69395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Kutná Hora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3761388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Mělník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90687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Mladá Boleslav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513776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Nymburk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5702609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Praha-východ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6787289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Praha-západ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09029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Příbram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7673973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Rakovník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601033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73285C-A22A-4FF6-924F-CF9FFB3A7E00}"/>
              </a:ext>
            </a:extLst>
          </p:cNvPr>
          <p:cNvSpPr txBox="1"/>
          <p:nvPr/>
        </p:nvSpPr>
        <p:spPr>
          <a:xfrm>
            <a:off x="618374" y="1053001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Středočeský kraj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832D25DA-F6F0-452B-9192-032F36B35CE6}"/>
              </a:ext>
            </a:extLst>
          </p:cNvPr>
          <p:cNvSpPr txBox="1"/>
          <p:nvPr/>
        </p:nvSpPr>
        <p:spPr>
          <a:xfrm>
            <a:off x="186609" y="6500082"/>
            <a:ext cx="21279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3D6555-C871-49F6-A084-213CF7BE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0" y="1903451"/>
            <a:ext cx="5785559" cy="4091299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6F3A0BA-7D88-4777-AD40-FD56A564F0C1}"/>
              </a:ext>
            </a:extLst>
          </p:cNvPr>
          <p:cNvGraphicFramePr>
            <a:graphicFrameLocks/>
          </p:cNvGraphicFramePr>
          <p:nvPr/>
        </p:nvGraphicFramePr>
        <p:xfrm>
          <a:off x="292958" y="1297715"/>
          <a:ext cx="5904221" cy="206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04B8EC-BD3F-4B46-9436-4A2D8306FEA1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42586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0E18-D0B6-4D78-AE6E-E8F09FB6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situace v STČ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0D5A311-A2D3-42B6-8633-8EFBFB9A0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51759"/>
              </p:ext>
            </p:extLst>
          </p:nvPr>
        </p:nvGraphicFramePr>
        <p:xfrm>
          <a:off x="248285" y="2051181"/>
          <a:ext cx="5847715" cy="3834763"/>
        </p:xfrm>
        <a:graphic>
          <a:graphicData uri="http://schemas.openxmlformats.org/drawingml/2006/table">
            <a:tbl>
              <a:tblPr firstRow="1" firstCol="1" bandRow="1"/>
              <a:tblGrid>
                <a:gridCol w="2923222">
                  <a:extLst>
                    <a:ext uri="{9D8B030D-6E8A-4147-A177-3AD203B41FA5}">
                      <a16:colId xmlns:a16="http://schemas.microsoft.com/office/drawing/2014/main" val="20515369"/>
                    </a:ext>
                  </a:extLst>
                </a:gridCol>
                <a:gridCol w="2924493">
                  <a:extLst>
                    <a:ext uri="{9D8B030D-6E8A-4147-A177-3AD203B41FA5}">
                      <a16:colId xmlns:a16="http://schemas.microsoft.com/office/drawing/2014/main" val="3893087227"/>
                    </a:ext>
                  </a:extLst>
                </a:gridCol>
              </a:tblGrid>
              <a:tr h="646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11.1. 2021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1 137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+763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PCR testů za 11.1. 2021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4 428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0489"/>
                  </a:ext>
                </a:extLst>
              </a:tr>
              <a:tr h="604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1 567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24343"/>
                  </a:ext>
                </a:extLst>
              </a:tr>
              <a:tr h="6460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11.1. 2021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20 049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-1 021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31846"/>
                  </a:ext>
                </a:extLst>
              </a:tr>
              <a:tr h="6460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1 538,2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-33,2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01995"/>
                  </a:ext>
                </a:extLst>
              </a:tr>
              <a:tr h="6460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1 393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26229"/>
                  </a:ext>
                </a:extLst>
              </a:tr>
              <a:tr h="6460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586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+54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85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848160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C46B38C1-17A4-4DD2-A79B-576287809B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60" y="2051181"/>
            <a:ext cx="5608955" cy="3834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93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DF4C-897A-4948-81B7-0DEAB1B6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9B66E-0302-41F3-8931-4B256F64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 Slaný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Nová událost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potvrzených případů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Záchyt 1 pozitivního zaměstnance. První případ : AG+, BPN, PCR 5.1.pozitivní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Preventivní odběry 5 kuchařek – PCR 13.1, 18.1.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11.01 - Celkem 2 pozitivní (2 zaměstnanci)</a:t>
            </a:r>
          </a:p>
        </p:txBody>
      </p:sp>
    </p:spTree>
    <p:extLst>
      <p:ext uri="{BB962C8B-B14F-4D97-AF65-F5344CB8AC3E}">
        <p14:creationId xmlns:p14="http://schemas.microsoft.com/office/powerpoint/2010/main" val="80307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A866D-A2E6-439F-9D8B-F8968887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7C2A3D3-1130-448F-B9F8-893B200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C099DC-97EA-45CA-87A1-5DFFD20D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92255"/>
              </p:ext>
            </p:extLst>
          </p:nvPr>
        </p:nvGraphicFramePr>
        <p:xfrm>
          <a:off x="583169" y="1198498"/>
          <a:ext cx="9384538" cy="4842823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2929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648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Nymburk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Rožďalovice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6697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Garc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Kladno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17542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pod Lipami Smečno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60419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Příbram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Medihelp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Dobříš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78622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Alzheimercentrum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Filipov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31754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 Uhlířské Janovice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75531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 Čáslav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56297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Barbora Kutná Hora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81192"/>
                  </a:ext>
                </a:extLst>
              </a:tr>
              <a:tr h="319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Vinařice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Věznice Vinařice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77599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Švermov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Kladno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61256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Kolín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MěDD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4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2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A866D-A2E6-439F-9D8B-F8968887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7C2A3D3-1130-448F-B9F8-893B200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C099DC-97EA-45CA-87A1-5DFFD20D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38113"/>
              </p:ext>
            </p:extLst>
          </p:nvPr>
        </p:nvGraphicFramePr>
        <p:xfrm>
          <a:off x="583169" y="1262354"/>
          <a:ext cx="9384538" cy="2115048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2929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277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Nemocnice Benešov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00081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Beroun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Villaniho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Benešov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16586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RÚ Kladruby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105318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Nymburk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Hvězda Poděbrady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924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Moravskoslezském kraji</a:t>
            </a:r>
            <a:br>
              <a:rPr lang="cs-CZ" b="1" dirty="0"/>
            </a:br>
            <a:r>
              <a:rPr lang="cs-CZ" dirty="0"/>
              <a:t>k 11. 1. 2021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977466-9592-474E-B695-9730074EEB8C}"/>
              </a:ext>
            </a:extLst>
          </p:cNvPr>
          <p:cNvSpPr txBox="1"/>
          <p:nvPr/>
        </p:nvSpPr>
        <p:spPr>
          <a:xfrm>
            <a:off x="774551" y="391645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MSK v posledním týdnu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769C980-A1EA-40CA-8BF5-BA9D9367C2C1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323888"/>
          <a:ext cx="5909390" cy="1905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531">
                  <a:extLst>
                    <a:ext uri="{9D8B030D-6E8A-4147-A177-3AD203B41FA5}">
                      <a16:colId xmlns:a16="http://schemas.microsoft.com/office/drawing/2014/main" val="3062993006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140634270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051948455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62455523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66304147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3855631997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108340929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569924081"/>
                    </a:ext>
                  </a:extLst>
                </a:gridCol>
              </a:tblGrid>
              <a:tr h="21171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7263927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7839466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2 405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2 209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2 213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1 778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1 284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1 414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965870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Bruntál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811947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Frýdek-Místek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542657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Karviná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4893739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Nový Jičín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956809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Opava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9460290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Ostrava-město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47786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6D3A13-7EFB-42C1-832B-360E9E6AFB65}"/>
              </a:ext>
            </a:extLst>
          </p:cNvPr>
          <p:cNvSpPr txBox="1"/>
          <p:nvPr/>
        </p:nvSpPr>
        <p:spPr>
          <a:xfrm>
            <a:off x="400049" y="1180311"/>
            <a:ext cx="583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Moravskoslezský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EA011569-C1A5-4B36-9954-E08C92DF5E47}"/>
              </a:ext>
            </a:extLst>
          </p:cNvPr>
          <p:cNvSpPr txBox="1"/>
          <p:nvPr/>
        </p:nvSpPr>
        <p:spPr>
          <a:xfrm>
            <a:off x="186608" y="6500082"/>
            <a:ext cx="24041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7D2353-4A3D-4C9F-B8A1-545B3FB04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40" y="1919846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A37197D-038B-496F-BE10-85389C4FA6AB}"/>
              </a:ext>
            </a:extLst>
          </p:cNvPr>
          <p:cNvGraphicFramePr>
            <a:graphicFrameLocks/>
          </p:cNvGraphicFramePr>
          <p:nvPr/>
        </p:nvGraphicFramePr>
        <p:xfrm>
          <a:off x="107268" y="1445385"/>
          <a:ext cx="6120000" cy="2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28B85B-58AC-488A-83E5-9E672F09E482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1930500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8AD13-8711-4061-B67F-CEFAEF27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situace v MSK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0376896-C9E0-426E-A9CB-056DD7805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09950"/>
              </p:ext>
            </p:extLst>
          </p:nvPr>
        </p:nvGraphicFramePr>
        <p:xfrm>
          <a:off x="332819" y="1575752"/>
          <a:ext cx="5847715" cy="4196394"/>
        </p:xfrm>
        <a:graphic>
          <a:graphicData uri="http://schemas.openxmlformats.org/drawingml/2006/table">
            <a:tbl>
              <a:tblPr firstRow="1" firstCol="1" bandRow="1"/>
              <a:tblGrid>
                <a:gridCol w="2923222">
                  <a:extLst>
                    <a:ext uri="{9D8B030D-6E8A-4147-A177-3AD203B41FA5}">
                      <a16:colId xmlns:a16="http://schemas.microsoft.com/office/drawing/2014/main" val="1896242116"/>
                    </a:ext>
                  </a:extLst>
                </a:gridCol>
                <a:gridCol w="2924493">
                  <a:extLst>
                    <a:ext uri="{9D8B030D-6E8A-4147-A177-3AD203B41FA5}">
                      <a16:colId xmlns:a16="http://schemas.microsoft.com/office/drawing/2014/main" val="551497027"/>
                    </a:ext>
                  </a:extLst>
                </a:gridCol>
              </a:tblGrid>
              <a:tr h="706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11.1. 2021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1 414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+697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PCR testů za 11.1. 2021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4 773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60074"/>
                  </a:ext>
                </a:extLst>
              </a:tr>
              <a:tr h="661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1 718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41412"/>
                  </a:ext>
                </a:extLst>
              </a:tr>
              <a:tr h="706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11.1. 2021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23 290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-460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04490"/>
                  </a:ext>
                </a:extLst>
              </a:tr>
              <a:tr h="706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1 918,6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-31,8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25777"/>
                  </a:ext>
                </a:extLst>
              </a:tr>
              <a:tr h="706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1 755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82915"/>
                  </a:ext>
                </a:extLst>
              </a:tr>
              <a:tr h="706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1 002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+71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132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43938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2AF0EF68-5045-41C0-BE90-2C7E80286A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41" y="1575752"/>
            <a:ext cx="5791835" cy="4196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59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63029-15BB-4CE7-B024-07A6B578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testů (PCR + </a:t>
            </a:r>
            <a:r>
              <a:rPr lang="cs-CZ" dirty="0" err="1"/>
              <a:t>Ag</a:t>
            </a:r>
            <a:r>
              <a:rPr lang="cs-CZ" dirty="0"/>
              <a:t>) a podíl pozitivních případů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8D9D45-151D-4469-85A1-6344BF7F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2" y="1300001"/>
            <a:ext cx="8760711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4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4E81A-AE57-42F2-913E-5FBF6E24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7DENNÍHO KLOUZAVÉHO PRŮMĚRU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3AD149-DD12-41EC-BDF1-CB99D77CF2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" y="1064443"/>
            <a:ext cx="9885238" cy="5313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95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DF4C-897A-4948-81B7-0DEAB1B6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9B66E-0302-41F3-8931-4B256F64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90" y="1224053"/>
            <a:ext cx="10201204" cy="50005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Domov Odry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Nová událost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potvrzených případů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31.12.2020 prokázána pozitivita u zaměstnance DD Odry, k dnešnímu dni tj. 11.1.2021 prokázáno onemocnění u 3 zaměstnanců a 5 uživatelů.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11.1.2021 objednán hromadný odběr (odběrová sanita), na základě pozitivních antigenních testů, ale klienti bez klinických příznaků.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Domov DUHA - Nový Jičín, Máchova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Nová událost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potvrzených případů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 dni 12.1.2021 máme prokázáno 7 onemocnění u  zaměstnanců Domovu Duha na adrese Máchova 1435/19, 741 01 Nový Jičín.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11.1. a  12.1. budou testováni klienti domova antigenními testy, v případě pozitivity antigenního testu a asymptomatického průběhu bude zavolána odběrová sanita na PCR vyšetření.</a:t>
            </a:r>
          </a:p>
        </p:txBody>
      </p:sp>
    </p:spTree>
    <p:extLst>
      <p:ext uri="{BB962C8B-B14F-4D97-AF65-F5344CB8AC3E}">
        <p14:creationId xmlns:p14="http://schemas.microsoft.com/office/powerpoint/2010/main" val="1883645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C2CB094-AD2A-49F9-9523-59CB8C58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65980-A38D-43A2-80CD-CD52FE7C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CB63F4A-AC6C-44EB-B9BE-2A1D739A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MSK 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C181138-FBE1-49F2-BFF0-0F91516C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94735"/>
              </p:ext>
            </p:extLst>
          </p:nvPr>
        </p:nvGraphicFramePr>
        <p:xfrm>
          <a:off x="332819" y="896492"/>
          <a:ext cx="9384538" cy="4387966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2929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722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Ostrava-město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seniory Čujkovova, Ostrava Zábřeh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46621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Slezská nemocnice v Opavě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39948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Psychiatrická nemocnice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39671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Věznice a detence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36425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Letokruhy Budišov nad Budišovkou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77291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Teva Opava Komárov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19218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Bruntál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seniory, Krnov, Rooseveltova ul.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84190"/>
                  </a:ext>
                </a:extLst>
              </a:tr>
              <a:tr h="458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 Bílá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2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1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C2CB094-AD2A-49F9-9523-59CB8C58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65980-A38D-43A2-80CD-CD52FE7C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CB63F4A-AC6C-44EB-B9BE-2A1D739A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MSK 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C181138-FBE1-49F2-BFF0-0F91516C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24725"/>
              </p:ext>
            </p:extLst>
          </p:nvPr>
        </p:nvGraphicFramePr>
        <p:xfrm>
          <a:off x="332819" y="896492"/>
          <a:ext cx="9384538" cy="5407590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2929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62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Mondelez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96921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Bruntál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Harmonie p.o. , Chářovská 785/85, Krnov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74404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pod Vinnou Horou Hlučín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01883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seniory Vila Vančurova Opava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28388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Ostrava-Město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Charitní dům sv. Václava - domov pokojného stáří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31739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Ostroj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5323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Fros chráněné dílny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1888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Seniorcentrum a domov sv. Kateřiny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00711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Kritická Infrastruktura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 ČR Opava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62831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Ostrava-Město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Slunovrat, Ostrava-Přívoz, příspěvková organizace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92288"/>
                  </a:ext>
                </a:extLst>
              </a:tr>
              <a:tr h="39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Ostrava-Město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Dětské domovy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Dětský domov se školou a základní škola Ostrava-Kunčice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9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679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Jihomoravském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23B579-4867-4B7B-B409-A70EC3424048}"/>
              </a:ext>
            </a:extLst>
          </p:cNvPr>
          <p:cNvSpPr txBox="1"/>
          <p:nvPr/>
        </p:nvSpPr>
        <p:spPr>
          <a:xfrm>
            <a:off x="774551" y="367347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JMK v posledním týdnu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4E0F648-1E05-41CF-A5F2-0EB2CCDD90F1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081753"/>
          <a:ext cx="5909395" cy="206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484">
                  <a:extLst>
                    <a:ext uri="{9D8B030D-6E8A-4147-A177-3AD203B41FA5}">
                      <a16:colId xmlns:a16="http://schemas.microsoft.com/office/drawing/2014/main" val="635967831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808393115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241900860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4174368622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3426564616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746465908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265687596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916874006"/>
                    </a:ext>
                  </a:extLst>
                </a:gridCol>
              </a:tblGrid>
              <a:tr h="20678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4458547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734610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JMK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1 441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017747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Blansko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9100254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Brno-město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5450542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Brno-venkov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1870351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Břeclav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473209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Hodonín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5372353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Vyškov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1096379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Znojmo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7585836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693D0CFC-50CF-4641-AEB1-7397F33E8F84}"/>
              </a:ext>
            </a:extLst>
          </p:cNvPr>
          <p:cNvSpPr txBox="1"/>
          <p:nvPr/>
        </p:nvSpPr>
        <p:spPr>
          <a:xfrm>
            <a:off x="457754" y="1210831"/>
            <a:ext cx="547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Jihomoravský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C97F2CD7-71C5-4CFA-A24D-56AC5C9C7556}"/>
              </a:ext>
            </a:extLst>
          </p:cNvPr>
          <p:cNvSpPr txBox="1"/>
          <p:nvPr/>
        </p:nvSpPr>
        <p:spPr>
          <a:xfrm>
            <a:off x="186609" y="6545236"/>
            <a:ext cx="214701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E13B89-6ECA-4659-AFF3-BDDFFEE81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6" y="1866607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20FE3E-10E2-4C35-B158-6E23954E35F8}"/>
              </a:ext>
            </a:extLst>
          </p:cNvPr>
          <p:cNvGraphicFramePr>
            <a:graphicFrameLocks/>
          </p:cNvGraphicFramePr>
          <p:nvPr/>
        </p:nvGraphicFramePr>
        <p:xfrm>
          <a:off x="136567" y="1580163"/>
          <a:ext cx="6120000" cy="221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CBA109-491F-4DA4-9780-ACF7628ACEAD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232654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JMK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E15B62-5BF6-48D5-98D5-E908B1FE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9E63F62-F5DE-49FB-8E5F-3906C26FFCDF}"/>
              </a:ext>
            </a:extLst>
          </p:cNvPr>
          <p:cNvSpPr/>
          <p:nvPr/>
        </p:nvSpPr>
        <p:spPr>
          <a:xfrm>
            <a:off x="1407886" y="2964646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0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BB1D8E-CFDE-4473-A377-0A00D62C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37" y="1660124"/>
            <a:ext cx="6151472" cy="43500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Olomouckém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54DCAA9-39D5-4476-8528-37A55D6B303D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610655"/>
          <a:ext cx="5909394" cy="161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402">
                  <a:extLst>
                    <a:ext uri="{9D8B030D-6E8A-4147-A177-3AD203B41FA5}">
                      <a16:colId xmlns:a16="http://schemas.microsoft.com/office/drawing/2014/main" val="2298412288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819877306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687247547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3121711824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546141002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3513485632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832350591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1607145716"/>
                    </a:ext>
                  </a:extLst>
                </a:gridCol>
              </a:tblGrid>
              <a:tr h="2013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9490717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2096299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1 271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8132589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Jeseník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3966525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Olomouc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7051896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Prostějov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111438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Přerov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5596233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Šumperk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5659282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7A7482-80E0-471A-B32F-5850CFB39DA8}"/>
              </a:ext>
            </a:extLst>
          </p:cNvPr>
          <p:cNvSpPr txBox="1"/>
          <p:nvPr/>
        </p:nvSpPr>
        <p:spPr>
          <a:xfrm>
            <a:off x="979287" y="414705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OLK v posledním týdnu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6CA3BB-0544-4085-955F-82F2BEF3212E}"/>
              </a:ext>
            </a:extLst>
          </p:cNvPr>
          <p:cNvSpPr txBox="1"/>
          <p:nvPr/>
        </p:nvSpPr>
        <p:spPr>
          <a:xfrm>
            <a:off x="930228" y="1114495"/>
            <a:ext cx="51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Olomoucký kraj</a:t>
            </a: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B5F8FB82-81C4-434C-BEA5-A215E48294CB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E7F1F93-855F-426F-91D3-50E06D0ABEE9}"/>
              </a:ext>
            </a:extLst>
          </p:cNvPr>
          <p:cNvGraphicFramePr>
            <a:graphicFrameLocks/>
          </p:cNvGraphicFramePr>
          <p:nvPr/>
        </p:nvGraphicFramePr>
        <p:xfrm>
          <a:off x="257289" y="1450925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D5D9F6-EFD3-4D12-AFBE-9432C854D836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4199532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DF4C-897A-4948-81B7-0DEAB1B6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9B66E-0302-41F3-8931-4B256F64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23" y="1115700"/>
            <a:ext cx="9949534" cy="4409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Komunita Blahoslavenectví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Nová událost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potvrzených případů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 dni  12.1. eviduje KHS 10 pozitivních osob  z komunity Blahoslavenectví v Dolanech u Olomouce. Osoby bydlí v prostorách fary, sdílí  společné sociální zařízení, jídelnu. V případě 2 osob se jedná o kněze, kteří konají veřejné mše. Poslední mše 31.12.</a:t>
            </a:r>
          </a:p>
        </p:txBody>
      </p:sp>
    </p:spTree>
    <p:extLst>
      <p:ext uri="{BB962C8B-B14F-4D97-AF65-F5344CB8AC3E}">
        <p14:creationId xmlns:p14="http://schemas.microsoft.com/office/powerpoint/2010/main" val="4110857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CB6C5-132A-4C63-A9AE-7767E0D2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OLC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7A9F4-7ADD-4B16-94AB-16D1A5A9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2ED56FA-DB1B-479A-9D8E-6C24D962D413}"/>
              </a:ext>
            </a:extLst>
          </p:cNvPr>
          <p:cNvSpPr/>
          <p:nvPr/>
        </p:nvSpPr>
        <p:spPr>
          <a:xfrm>
            <a:off x="-65722" y="6002487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F3B2CA5-DD40-43C7-A09A-90438DB6C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05975"/>
              </p:ext>
            </p:extLst>
          </p:nvPr>
        </p:nvGraphicFramePr>
        <p:xfrm>
          <a:off x="383619" y="1076375"/>
          <a:ext cx="9783638" cy="2781381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530837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881854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902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Přerov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Na Zámečku Rokytnice p.o., Rokytnice 1 ,751 04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77891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Kritická infrastruktura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HZS Olomouckého kraje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32976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Prostějov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 Prostějov, Lidická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8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378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Jihočeském kraji</a:t>
            </a:r>
            <a:br>
              <a:rPr lang="cs-CZ" b="1" dirty="0"/>
            </a:br>
            <a:r>
              <a:rPr lang="cs-CZ" dirty="0"/>
              <a:t>k 11. 1. 2021</a:t>
            </a:r>
            <a:endParaRPr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2AEC58-A950-449B-ADC2-91164C2D9B5A}"/>
              </a:ext>
            </a:extLst>
          </p:cNvPr>
          <p:cNvSpPr txBox="1"/>
          <p:nvPr/>
        </p:nvSpPr>
        <p:spPr>
          <a:xfrm>
            <a:off x="491005" y="3688215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JHC v posledním týdnu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D6D1AA8-6899-4667-8EC5-ADE409A835EF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099886"/>
          <a:ext cx="5909389" cy="224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108">
                  <a:extLst>
                    <a:ext uri="{9D8B030D-6E8A-4147-A177-3AD203B41FA5}">
                      <a16:colId xmlns:a16="http://schemas.microsoft.com/office/drawing/2014/main" val="770340695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2764074146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2487340890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805092917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588238143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1167377708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600583330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1734891345"/>
                    </a:ext>
                  </a:extLst>
                </a:gridCol>
              </a:tblGrid>
              <a:tr h="22475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8203138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8126132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JHC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9115467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České Budějovice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179374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Český Krumlov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2688301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Jindřichův Hradec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171020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Písek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261059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Prachatice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2247196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Strakonice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001354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Tábor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595489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26412A-9516-43D1-B4B6-9C3AF0B6580C}"/>
              </a:ext>
            </a:extLst>
          </p:cNvPr>
          <p:cNvSpPr txBox="1"/>
          <p:nvPr/>
        </p:nvSpPr>
        <p:spPr>
          <a:xfrm>
            <a:off x="550768" y="1019325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Jihočeský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6BD6BC88-598E-411C-AFF5-3B1AE86C3C74}"/>
              </a:ext>
            </a:extLst>
          </p:cNvPr>
          <p:cNvSpPr txBox="1"/>
          <p:nvPr/>
        </p:nvSpPr>
        <p:spPr>
          <a:xfrm>
            <a:off x="186608" y="6500082"/>
            <a:ext cx="21565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5A35C4-070E-470A-A39D-35E75DAEA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60" y="1710541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FBBD461-411A-4426-B42A-1A826BBAC8F8}"/>
              </a:ext>
            </a:extLst>
          </p:cNvPr>
          <p:cNvGraphicFramePr>
            <a:graphicFrameLocks/>
          </p:cNvGraphicFramePr>
          <p:nvPr/>
        </p:nvGraphicFramePr>
        <p:xfrm>
          <a:off x="5103" y="1267776"/>
          <a:ext cx="62724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9006F1-B222-4D5A-84A0-3919E0B30FB0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3266713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JČK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192177F-53C2-48CE-8EFD-CCEC719C9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92171"/>
              </p:ext>
            </p:extLst>
          </p:nvPr>
        </p:nvGraphicFramePr>
        <p:xfrm>
          <a:off x="383619" y="1076375"/>
          <a:ext cx="9783638" cy="2799279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530837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881854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902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České Budějovice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seniory  Máj České Budějovice , p.o.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79976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Písek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osoby se zdravotním postižením Zběšičky, Bernartice u Milevska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41800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Písek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pro seniory Světlo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8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07261-238B-46C2-A665-8C2A2B0D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počtu případů hlášených za předchozí den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0F379E-04D8-42F2-9254-CDC46F97B6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2" y="1045030"/>
            <a:ext cx="8322906" cy="5206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690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Plzeňském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5FF4FB-9AFF-468B-A348-8C190C172B4C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PLK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3E295F3-8664-418F-BDD3-8973A60D6E9C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156428"/>
          <a:ext cx="5909394" cy="2235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431">
                  <a:extLst>
                    <a:ext uri="{9D8B030D-6E8A-4147-A177-3AD203B41FA5}">
                      <a16:colId xmlns:a16="http://schemas.microsoft.com/office/drawing/2014/main" val="3987705642"/>
                    </a:ext>
                  </a:extLst>
                </a:gridCol>
                <a:gridCol w="641227">
                  <a:extLst>
                    <a:ext uri="{9D8B030D-6E8A-4147-A177-3AD203B41FA5}">
                      <a16:colId xmlns:a16="http://schemas.microsoft.com/office/drawing/2014/main" val="1799666976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83481531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120635316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939190783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737452829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604707613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060063938"/>
                    </a:ext>
                  </a:extLst>
                </a:gridCol>
              </a:tblGrid>
              <a:tr h="27221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17016"/>
                  </a:ext>
                </a:extLst>
              </a:tr>
              <a:tr h="2016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0983523"/>
                  </a:ext>
                </a:extLst>
              </a:tr>
              <a:tr h="2016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33538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Domažlice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167081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Klatovy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4221989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Plzeň-město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871517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Plzeň-jih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902947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Plzeň-sever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9482614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Rokycany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64080"/>
                  </a:ext>
                </a:extLst>
              </a:tr>
              <a:tr h="22285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Tachov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219571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5023C43-9AF3-4BC8-AEBE-E148E5B364BA}"/>
              </a:ext>
            </a:extLst>
          </p:cNvPr>
          <p:cNvSpPr txBox="1"/>
          <p:nvPr/>
        </p:nvSpPr>
        <p:spPr>
          <a:xfrm>
            <a:off x="728110" y="1161008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Plzeňský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9FAE3EDE-3089-4F1D-B4C6-D37DE10CC7D2}"/>
              </a:ext>
            </a:extLst>
          </p:cNvPr>
          <p:cNvSpPr txBox="1"/>
          <p:nvPr/>
        </p:nvSpPr>
        <p:spPr>
          <a:xfrm>
            <a:off x="186608" y="6500082"/>
            <a:ext cx="20803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CD5B55-9BC2-4745-B753-92DCE72D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4" y="1713997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4557DE2-CFF7-4292-BFBC-71C8D9B6E60D}"/>
              </a:ext>
            </a:extLst>
          </p:cNvPr>
          <p:cNvGraphicFramePr>
            <a:graphicFrameLocks/>
          </p:cNvGraphicFramePr>
          <p:nvPr/>
        </p:nvGraphicFramePr>
        <p:xfrm>
          <a:off x="124462" y="1415611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FF9244-ACC4-4EFE-8881-6FB608ACE3B1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941836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PLK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68005-F617-4290-B4D5-A6CF5BB6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6142136-F10F-40E1-8973-7BE86851D3F8}"/>
              </a:ext>
            </a:extLst>
          </p:cNvPr>
          <p:cNvSpPr txBox="1">
            <a:spLocks/>
          </p:cNvSpPr>
          <p:nvPr/>
        </p:nvSpPr>
        <p:spPr>
          <a:xfrm>
            <a:off x="587577" y="1941765"/>
            <a:ext cx="9885238" cy="896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68EA83D-7333-48CD-878B-CFE7772A4574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BCC49AE-67AB-4F29-8A67-56E5CB6698D1}"/>
              </a:ext>
            </a:extLst>
          </p:cNvPr>
          <p:cNvSpPr/>
          <p:nvPr/>
        </p:nvSpPr>
        <p:spPr>
          <a:xfrm>
            <a:off x="1407886" y="2964646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79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Karlovarském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8DEC82-E96A-4C47-9FE6-A93031595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0" y="1800000"/>
            <a:ext cx="5759940" cy="40731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7E1A5D-BF66-4221-A3B9-CA79EF228FF6}"/>
              </a:ext>
            </a:extLst>
          </p:cNvPr>
          <p:cNvSpPr txBox="1"/>
          <p:nvPr/>
        </p:nvSpPr>
        <p:spPr>
          <a:xfrm>
            <a:off x="856060" y="4189861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KVK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23C574C-DFD2-4BFF-BB17-F1713E3FBA4D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737717"/>
          <a:ext cx="5909398" cy="1389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182">
                  <a:extLst>
                    <a:ext uri="{9D8B030D-6E8A-4147-A177-3AD203B41FA5}">
                      <a16:colId xmlns:a16="http://schemas.microsoft.com/office/drawing/2014/main" val="2329832937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3736460866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840893131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493597218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2852751178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869789057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3364614429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903778480"/>
                    </a:ext>
                  </a:extLst>
                </a:gridCol>
              </a:tblGrid>
              <a:tr h="2316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4614177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2804881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KVK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935916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4096398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Karlovy Vary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6430567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Sokolov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978095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D2648051-596E-4461-83E1-13028A5C1147}"/>
              </a:ext>
            </a:extLst>
          </p:cNvPr>
          <p:cNvSpPr txBox="1"/>
          <p:nvPr/>
        </p:nvSpPr>
        <p:spPr>
          <a:xfrm>
            <a:off x="548196" y="1341453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Karlovarský kraj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34B2104-6C95-4D79-83B0-751C9C3AC63D}"/>
              </a:ext>
            </a:extLst>
          </p:cNvPr>
          <p:cNvSpPr txBox="1"/>
          <p:nvPr/>
        </p:nvSpPr>
        <p:spPr>
          <a:xfrm>
            <a:off x="186608" y="6500082"/>
            <a:ext cx="20993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15A11DA-1149-401C-BCAA-210E3F74794A}"/>
              </a:ext>
            </a:extLst>
          </p:cNvPr>
          <p:cNvGraphicFramePr>
            <a:graphicFrameLocks/>
          </p:cNvGraphicFramePr>
          <p:nvPr/>
        </p:nvGraphicFramePr>
        <p:xfrm>
          <a:off x="55553" y="1633237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09ED6-6EEB-4B95-A439-4AD9E11F870E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2122919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KVK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68005-F617-4290-B4D5-A6CF5BB6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AD072B4-4608-43B7-ABE0-E5C63478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66487"/>
              </p:ext>
            </p:extLst>
          </p:nvPr>
        </p:nvGraphicFramePr>
        <p:xfrm>
          <a:off x="332821" y="1143203"/>
          <a:ext cx="9980153" cy="330517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97770">
                  <a:extLst>
                    <a:ext uri="{9D8B030D-6E8A-4147-A177-3AD203B41FA5}">
                      <a16:colId xmlns:a16="http://schemas.microsoft.com/office/drawing/2014/main" val="3840781104"/>
                    </a:ext>
                  </a:extLst>
                </a:gridCol>
                <a:gridCol w="2038573">
                  <a:extLst>
                    <a:ext uri="{9D8B030D-6E8A-4147-A177-3AD203B41FA5}">
                      <a16:colId xmlns:a16="http://schemas.microsoft.com/office/drawing/2014/main" val="1757437091"/>
                    </a:ext>
                  </a:extLst>
                </a:gridCol>
                <a:gridCol w="2215220">
                  <a:extLst>
                    <a:ext uri="{9D8B030D-6E8A-4147-A177-3AD203B41FA5}">
                      <a16:colId xmlns:a16="http://schemas.microsoft.com/office/drawing/2014/main" val="2108894288"/>
                    </a:ext>
                  </a:extLst>
                </a:gridCol>
                <a:gridCol w="1288568">
                  <a:extLst>
                    <a:ext uri="{9D8B030D-6E8A-4147-A177-3AD203B41FA5}">
                      <a16:colId xmlns:a16="http://schemas.microsoft.com/office/drawing/2014/main" val="2919223707"/>
                    </a:ext>
                  </a:extLst>
                </a:gridCol>
                <a:gridCol w="1530492">
                  <a:extLst>
                    <a:ext uri="{9D8B030D-6E8A-4147-A177-3AD203B41FA5}">
                      <a16:colId xmlns:a16="http://schemas.microsoft.com/office/drawing/2014/main" val="4259215530"/>
                    </a:ext>
                  </a:extLst>
                </a:gridCol>
                <a:gridCol w="1409530">
                  <a:extLst>
                    <a:ext uri="{9D8B030D-6E8A-4147-A177-3AD203B41FA5}">
                      <a16:colId xmlns:a16="http://schemas.microsoft.com/office/drawing/2014/main" val="2381462146"/>
                    </a:ext>
                  </a:extLst>
                </a:gridCol>
              </a:tblGrid>
              <a:tr h="5257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OKRES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NÁZEV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52626"/>
                  </a:ext>
                </a:extLst>
              </a:tr>
              <a:tr h="324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Věznice Kynšperk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6266"/>
                  </a:ext>
                </a:extLst>
              </a:tr>
              <a:tr h="324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Věznice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Věznice </a:t>
                      </a:r>
                      <a:r>
                        <a:rPr lang="cs-CZ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Vykmanov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12.12.2020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40238"/>
                  </a:ext>
                </a:extLst>
              </a:tr>
              <a:tr h="334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Rudne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9304"/>
                  </a:ext>
                </a:extLst>
              </a:tr>
              <a:tr h="395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Pochlovice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7.12.2020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12693"/>
                  </a:ext>
                </a:extLst>
              </a:tr>
              <a:tr h="395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Cheb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Zdravotnické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LDN Amica CH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43483"/>
                  </a:ext>
                </a:extLst>
              </a:tr>
              <a:tr h="33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Skalka 2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31.12.2020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63672"/>
                  </a:ext>
                </a:extLst>
              </a:tr>
              <a:tr h="334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Charita Ostrov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42261"/>
                  </a:ext>
                </a:extLst>
              </a:tr>
              <a:tr h="334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Marianska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31.12.2020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02240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58D4D946-B6B8-4CC0-A67A-409E5D844A51}"/>
              </a:ext>
            </a:extLst>
          </p:cNvPr>
          <p:cNvSpPr/>
          <p:nvPr/>
        </p:nvSpPr>
        <p:spPr>
          <a:xfrm>
            <a:off x="-65722" y="6144013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7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5C81572-127E-4D11-AF12-A28758D20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872556"/>
              </p:ext>
            </p:extLst>
          </p:nvPr>
        </p:nvGraphicFramePr>
        <p:xfrm>
          <a:off x="332819" y="1304931"/>
          <a:ext cx="9885238" cy="4266926"/>
        </p:xfrm>
        <a:graphic>
          <a:graphicData uri="http://schemas.openxmlformats.org/drawingml/2006/table">
            <a:tbl>
              <a:tblPr firstRow="1" firstCol="1" bandRow="1"/>
              <a:tblGrid>
                <a:gridCol w="1506246">
                  <a:extLst>
                    <a:ext uri="{9D8B030D-6E8A-4147-A177-3AD203B41FA5}">
                      <a16:colId xmlns:a16="http://schemas.microsoft.com/office/drawing/2014/main" val="4202168813"/>
                    </a:ext>
                  </a:extLst>
                </a:gridCol>
                <a:gridCol w="1711286">
                  <a:extLst>
                    <a:ext uri="{9D8B030D-6E8A-4147-A177-3AD203B41FA5}">
                      <a16:colId xmlns:a16="http://schemas.microsoft.com/office/drawing/2014/main" val="1370559784"/>
                    </a:ext>
                  </a:extLst>
                </a:gridCol>
                <a:gridCol w="1768460">
                  <a:extLst>
                    <a:ext uri="{9D8B030D-6E8A-4147-A177-3AD203B41FA5}">
                      <a16:colId xmlns:a16="http://schemas.microsoft.com/office/drawing/2014/main" val="4050531906"/>
                    </a:ext>
                  </a:extLst>
                </a:gridCol>
                <a:gridCol w="1626510">
                  <a:extLst>
                    <a:ext uri="{9D8B030D-6E8A-4147-A177-3AD203B41FA5}">
                      <a16:colId xmlns:a16="http://schemas.microsoft.com/office/drawing/2014/main" val="3452869062"/>
                    </a:ext>
                  </a:extLst>
                </a:gridCol>
                <a:gridCol w="1679742">
                  <a:extLst>
                    <a:ext uri="{9D8B030D-6E8A-4147-A177-3AD203B41FA5}">
                      <a16:colId xmlns:a16="http://schemas.microsoft.com/office/drawing/2014/main" val="3400236769"/>
                    </a:ext>
                  </a:extLst>
                </a:gridCol>
                <a:gridCol w="1592994">
                  <a:extLst>
                    <a:ext uri="{9D8B030D-6E8A-4147-A177-3AD203B41FA5}">
                      <a16:colId xmlns:a16="http://schemas.microsoft.com/office/drawing/2014/main" val="795471707"/>
                    </a:ext>
                  </a:extLst>
                </a:gridCol>
              </a:tblGrid>
              <a:tr h="456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HLÁŠENÝCH PŘÍPADŮ OD ZALOŽENÍ UDÁLOSTI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DATUM ZALOŽENÍ UDÁLOSTI V CFA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9686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Spáleniště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71161"/>
                  </a:ext>
                </a:extLst>
              </a:tr>
              <a:tr h="4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Pata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06.01.2021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43659"/>
                  </a:ext>
                </a:extLst>
              </a:tr>
              <a:tr h="4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Státní správa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Rotava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29.12.2020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313297"/>
                  </a:ext>
                </a:extLst>
              </a:tr>
              <a:tr h="4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88675"/>
                  </a:ext>
                </a:extLst>
              </a:tr>
              <a:tr h="4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Kardio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01.12.2020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25774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Skalka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07863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Mnichov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09.01.2021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7728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Mateřídouška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4.11.2020 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1675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LDN AMICA 2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60205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KVK </a:t>
            </a:r>
            <a:br>
              <a:rPr lang="cs-CZ" altLang="cs-CZ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0854A0A-5AA6-404F-A091-7399B3FDDD59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ZHLÁŠENÝCH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Ústeckém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6" name="Tabulka 75"/>
          <p:cNvGraphicFramePr>
            <a:graphicFrameLocks noGrp="1"/>
          </p:cNvGraphicFramePr>
          <p:nvPr/>
        </p:nvGraphicFramePr>
        <p:xfrm>
          <a:off x="11481883" y="1698206"/>
          <a:ext cx="793077" cy="309804"/>
        </p:xfrm>
        <a:graphic>
          <a:graphicData uri="http://schemas.openxmlformats.org/drawingml/2006/table">
            <a:tbl>
              <a:tblPr/>
              <a:tblGrid>
                <a:gridCol w="793077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Bautzen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53645D1B-8E3F-4E26-9615-3AE3E8FFA9DB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ULK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E7B9FC4-A77B-451B-B5FA-7FEC43AF6C8A}"/>
              </a:ext>
            </a:extLst>
          </p:cNvPr>
          <p:cNvGraphicFramePr>
            <a:graphicFrameLocks noGrp="1"/>
          </p:cNvGraphicFramePr>
          <p:nvPr/>
        </p:nvGraphicFramePr>
        <p:xfrm>
          <a:off x="186607" y="4138712"/>
          <a:ext cx="5909389" cy="2022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375">
                  <a:extLst>
                    <a:ext uri="{9D8B030D-6E8A-4147-A177-3AD203B41FA5}">
                      <a16:colId xmlns:a16="http://schemas.microsoft.com/office/drawing/2014/main" val="3420377366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654955016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54609458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148894129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2375795220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289927738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116978801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552012921"/>
                    </a:ext>
                  </a:extLst>
                </a:gridCol>
              </a:tblGrid>
              <a:tr h="20180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6887776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6919666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ULK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8068632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Děčín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67889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Chomutov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14962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Litoměřice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5128344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Louny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351123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Most 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44451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Teplice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7873209"/>
                  </a:ext>
                </a:extLst>
              </a:tr>
              <a:tr h="20656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Ústí nad Labem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741442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6ACCEA-C200-409A-9E5F-CF886B6F6D7A}"/>
              </a:ext>
            </a:extLst>
          </p:cNvPr>
          <p:cNvSpPr txBox="1"/>
          <p:nvPr/>
        </p:nvSpPr>
        <p:spPr>
          <a:xfrm>
            <a:off x="618374" y="1097391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Ústecký kraj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037EA1AD-6B70-4E0C-952E-A760D6B42862}"/>
              </a:ext>
            </a:extLst>
          </p:cNvPr>
          <p:cNvSpPr txBox="1"/>
          <p:nvPr/>
        </p:nvSpPr>
        <p:spPr>
          <a:xfrm>
            <a:off x="186608" y="6500082"/>
            <a:ext cx="2042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0DC35A-A42D-4E7A-9778-6AEFDF3F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05" y="1605338"/>
            <a:ext cx="5759956" cy="4073193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E734F6A8-4A56-44D3-B129-C906C0B3A2EA}"/>
              </a:ext>
            </a:extLst>
          </p:cNvPr>
          <p:cNvGraphicFramePr>
            <a:graphicFrameLocks/>
          </p:cNvGraphicFramePr>
          <p:nvPr/>
        </p:nvGraphicFramePr>
        <p:xfrm>
          <a:off x="111363" y="1466723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3309BD17-60DC-4B48-8C2E-FDFD323A24A4}"/>
              </a:ext>
            </a:extLst>
          </p:cNvPr>
          <p:cNvSpPr txBox="1"/>
          <p:nvPr/>
        </p:nvSpPr>
        <p:spPr>
          <a:xfrm>
            <a:off x="6314494" y="1819919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1005591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68A7B-3EF6-4231-BAF8-06156C19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ÚLK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9946C71-0D8E-4D2E-B1AA-9A07967D3961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3BD1F17-A307-41A7-93E3-0D8AC10B9EDA}"/>
              </a:ext>
            </a:extLst>
          </p:cNvPr>
          <p:cNvSpPr/>
          <p:nvPr/>
        </p:nvSpPr>
        <p:spPr>
          <a:xfrm>
            <a:off x="1407886" y="2964646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78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Libereckém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9CCE8D-CF4A-41B7-84B4-2432B99CEF62}"/>
              </a:ext>
            </a:extLst>
          </p:cNvPr>
          <p:cNvSpPr txBox="1"/>
          <p:nvPr/>
        </p:nvSpPr>
        <p:spPr>
          <a:xfrm>
            <a:off x="774551" y="427571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LBK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97D7B18-3BC7-4BF2-B8EA-5BCD6966A0A3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725112"/>
          <a:ext cx="5909395" cy="157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856">
                  <a:extLst>
                    <a:ext uri="{9D8B030D-6E8A-4147-A177-3AD203B41FA5}">
                      <a16:colId xmlns:a16="http://schemas.microsoft.com/office/drawing/2014/main" val="4005931559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1457707432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895522658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224148135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631251630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908329204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140121756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335324416"/>
                    </a:ext>
                  </a:extLst>
                </a:gridCol>
              </a:tblGrid>
              <a:tr h="2247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6617631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6987059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LBK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8754304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Česká Lípa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0220506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Jablonec n. Nisou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6592103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Liberec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9412503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Semily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9939282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63B740-9B95-40B1-BB87-70B479A3B177}"/>
              </a:ext>
            </a:extLst>
          </p:cNvPr>
          <p:cNvSpPr txBox="1"/>
          <p:nvPr/>
        </p:nvSpPr>
        <p:spPr>
          <a:xfrm>
            <a:off x="694710" y="1183242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Liberecký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035D0880-2511-4D99-9253-403DECDA5708}"/>
              </a:ext>
            </a:extLst>
          </p:cNvPr>
          <p:cNvSpPr txBox="1"/>
          <p:nvPr/>
        </p:nvSpPr>
        <p:spPr>
          <a:xfrm>
            <a:off x="186609" y="6500082"/>
            <a:ext cx="207081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744963-785A-43E2-AF0E-550E6946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5" y="1851323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B383B07-0082-4373-9072-6AD1001B247B}"/>
              </a:ext>
            </a:extLst>
          </p:cNvPr>
          <p:cNvGraphicFramePr>
            <a:graphicFrameLocks/>
          </p:cNvGraphicFramePr>
          <p:nvPr/>
        </p:nvGraphicFramePr>
        <p:xfrm>
          <a:off x="122514" y="1552574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2B36716E-B7B7-41DC-B7AE-67EF81F63ACD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3537796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1D35B-59A7-4D77-8DA9-F2A74F3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LBK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1622A0-1819-46F4-B789-D14F873A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E7C58F4-3E0A-4311-B053-BE2A7D1CD7AD}"/>
              </a:ext>
            </a:extLst>
          </p:cNvPr>
          <p:cNvSpPr/>
          <p:nvPr/>
        </p:nvSpPr>
        <p:spPr>
          <a:xfrm>
            <a:off x="-65722" y="6168836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7BB72DE-66C9-40D9-BBA4-97AADF831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15992"/>
              </p:ext>
            </p:extLst>
          </p:nvPr>
        </p:nvGraphicFramePr>
        <p:xfrm>
          <a:off x="383619" y="1076375"/>
          <a:ext cx="9783638" cy="1445863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6920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90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72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541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Semily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důchodců Pohoda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8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088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Královéhradeckém kraji</a:t>
            </a:r>
            <a:br>
              <a:rPr lang="cs-CZ" b="1" dirty="0"/>
            </a:br>
            <a:r>
              <a:rPr lang="cs-CZ" dirty="0"/>
              <a:t>k 11. 1. 2021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A478B4-E72F-4E6B-8602-C0992892BD30}"/>
              </a:ext>
            </a:extLst>
          </p:cNvPr>
          <p:cNvSpPr txBox="1"/>
          <p:nvPr/>
        </p:nvSpPr>
        <p:spPr>
          <a:xfrm>
            <a:off x="351785" y="1128507"/>
            <a:ext cx="591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Královéhradecký kraj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7F64DE-EECA-4A20-B2D4-566644D52E62}"/>
              </a:ext>
            </a:extLst>
          </p:cNvPr>
          <p:cNvSpPr txBox="1"/>
          <p:nvPr/>
        </p:nvSpPr>
        <p:spPr>
          <a:xfrm>
            <a:off x="863285" y="387190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HKK v posledním týdnu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79F5C03-5066-433B-AEE7-CD94D196B9E2}"/>
              </a:ext>
            </a:extLst>
          </p:cNvPr>
          <p:cNvGraphicFramePr>
            <a:graphicFrameLocks noGrp="1"/>
          </p:cNvGraphicFramePr>
          <p:nvPr/>
        </p:nvGraphicFramePr>
        <p:xfrm>
          <a:off x="184569" y="4344042"/>
          <a:ext cx="5911075" cy="181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184">
                  <a:extLst>
                    <a:ext uri="{9D8B030D-6E8A-4147-A177-3AD203B41FA5}">
                      <a16:colId xmlns:a16="http://schemas.microsoft.com/office/drawing/2014/main" val="3301078123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996905907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715795196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408403731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2813689489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204228229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544531491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727704619"/>
                    </a:ext>
                  </a:extLst>
                </a:gridCol>
              </a:tblGrid>
              <a:tr h="21893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0775007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9246284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HKK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1 545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0786772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Hradec Králové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5616302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Jičín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0210094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Náchod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615421"/>
                  </a:ext>
                </a:extLst>
              </a:tr>
              <a:tr h="2632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Rychnov nad Kněžnou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1322321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Trutnov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4043932"/>
                  </a:ext>
                </a:extLst>
              </a:tr>
            </a:tbl>
          </a:graphicData>
        </a:graphic>
      </p:graphicFrame>
      <p:sp>
        <p:nvSpPr>
          <p:cNvPr id="10" name="TextovéPole 1">
            <a:extLst>
              <a:ext uri="{FF2B5EF4-FFF2-40B4-BE49-F238E27FC236}">
                <a16:creationId xmlns:a16="http://schemas.microsoft.com/office/drawing/2014/main" id="{4F0C5E50-3BAA-46CF-9E4C-2BBAC7E1CF0C}"/>
              </a:ext>
            </a:extLst>
          </p:cNvPr>
          <p:cNvSpPr txBox="1"/>
          <p:nvPr/>
        </p:nvSpPr>
        <p:spPr>
          <a:xfrm>
            <a:off x="186608" y="6500082"/>
            <a:ext cx="21184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A5F9CE-7168-4CDA-8092-828C5F78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51" y="1835294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D006714-D979-4009-87A6-987CA6CC77A0}"/>
              </a:ext>
            </a:extLst>
          </p:cNvPr>
          <p:cNvGraphicFramePr>
            <a:graphicFrameLocks/>
          </p:cNvGraphicFramePr>
          <p:nvPr/>
        </p:nvGraphicFramePr>
        <p:xfrm>
          <a:off x="103896" y="1404306"/>
          <a:ext cx="6120000" cy="2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EC6E95-8BEE-4020-AFE1-68B22C3B49DF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147384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EAE0-5128-4E48-B2AC-668E21C2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provedených testů v posledních 7 dnech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CA9E21D-22BB-4FE4-A8C7-BB676FE8D615}"/>
              </a:ext>
            </a:extLst>
          </p:cNvPr>
          <p:cNvSpPr/>
          <p:nvPr/>
        </p:nvSpPr>
        <p:spPr>
          <a:xfrm>
            <a:off x="2807710" y="5723589"/>
            <a:ext cx="481843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4250" algn="l"/>
              </a:tabLs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*testy za 11. 1. – neúplná (neuzavřená) data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D60F8A-199E-4C43-995A-474E2D5534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81" y="1115386"/>
            <a:ext cx="6923314" cy="456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074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DF4C-897A-4948-81B7-0DEAB1B6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9B66E-0302-41F3-8931-4B256F64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RK - Domov Na Stříbrném vrchu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Nová událost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potvrzených případů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Na Stříbrném vrchu, Rokytnice v Orlických horách, domov pro osoby se zdravotním postižením.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stav je 109 osob - 64 zaměstnanců a 45 klientů.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plošného odběru (PCR) u klientů ze dne 11.1. - 14 pozitivit.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 plošným odběrem bylo v zařízení zjištěno 10 pozitivit (9 zaměstnanců a 1 klient).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Celkově 24 pozitivit (9 zaměstnanců a 15 klientů).</a:t>
            </a:r>
          </a:p>
        </p:txBody>
      </p:sp>
    </p:spTree>
    <p:extLst>
      <p:ext uri="{BB962C8B-B14F-4D97-AF65-F5344CB8AC3E}">
        <p14:creationId xmlns:p14="http://schemas.microsoft.com/office/powerpoint/2010/main" val="2259745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2E722-AD6B-4860-9107-2AD2F801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KHK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A0C7A9-1635-42FE-80FE-9198DF4B6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A1A87B1-EF80-49E4-8FBA-86C54A47AF73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8229E6-EFA7-4148-A6BF-D48ECE363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09637"/>
              </p:ext>
            </p:extLst>
          </p:nvPr>
        </p:nvGraphicFramePr>
        <p:xfrm>
          <a:off x="383619" y="1076375"/>
          <a:ext cx="9783638" cy="2155011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530837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881854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902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HK - DUB HK 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28.12.2020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79976"/>
                  </a:ext>
                </a:extLst>
              </a:tr>
              <a:tr h="626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Náchod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NA-MSSS Marie Náchod II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1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Pardubickém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283599-C8C5-4D07-BAB4-F545C0CD9779}"/>
              </a:ext>
            </a:extLst>
          </p:cNvPr>
          <p:cNvSpPr txBox="1"/>
          <p:nvPr/>
        </p:nvSpPr>
        <p:spPr>
          <a:xfrm>
            <a:off x="924741" y="4299274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PAK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C02DD5-EF08-4168-A21D-FB1148F445FF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654117"/>
          <a:ext cx="5976064" cy="163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853">
                  <a:extLst>
                    <a:ext uri="{9D8B030D-6E8A-4147-A177-3AD203B41FA5}">
                      <a16:colId xmlns:a16="http://schemas.microsoft.com/office/drawing/2014/main" val="318278810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409086321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37567147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19309944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61212297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226673939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602693987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716315704"/>
                    </a:ext>
                  </a:extLst>
                </a:gridCol>
              </a:tblGrid>
              <a:tr h="23402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4244376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5809560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PAK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6416065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Chrudim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5775825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Pardubice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8165059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Svitavy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130403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Ústí n. Orlicí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6398063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4864A5-369A-4F1A-9D68-5AC5C5F2DEAE}"/>
              </a:ext>
            </a:extLst>
          </p:cNvPr>
          <p:cNvSpPr txBox="1"/>
          <p:nvPr/>
        </p:nvSpPr>
        <p:spPr>
          <a:xfrm>
            <a:off x="694224" y="1219032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Pardubický kraj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665A495D-158A-49DE-9169-DFC93B834A15}"/>
              </a:ext>
            </a:extLst>
          </p:cNvPr>
          <p:cNvSpPr txBox="1"/>
          <p:nvPr/>
        </p:nvSpPr>
        <p:spPr>
          <a:xfrm>
            <a:off x="186608" y="6500082"/>
            <a:ext cx="3518617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E74076-C0AE-4D72-8328-18B19C244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9" y="1635672"/>
            <a:ext cx="5759956" cy="4073194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DF71625-6A7D-4F22-88DC-7837120C5680}"/>
              </a:ext>
            </a:extLst>
          </p:cNvPr>
          <p:cNvGraphicFramePr>
            <a:graphicFrameLocks/>
          </p:cNvGraphicFramePr>
          <p:nvPr/>
        </p:nvGraphicFramePr>
        <p:xfrm>
          <a:off x="186608" y="1588364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39CAE8C-A500-4E2B-AB41-6FC16EDB833A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3364717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3A60B-2BF9-42F1-A134-905B0EC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PCE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4A73F3-7101-4D0C-A18C-5435C0993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A4E8A68-8284-4FCB-9FDF-50EE5D819FD1}"/>
              </a:ext>
            </a:extLst>
          </p:cNvPr>
          <p:cNvSpPr/>
          <p:nvPr/>
        </p:nvSpPr>
        <p:spPr>
          <a:xfrm>
            <a:off x="1407886" y="2951946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1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kraji Vysočina</a:t>
            </a:r>
            <a:br>
              <a:rPr lang="cs-CZ" b="1" dirty="0"/>
            </a:br>
            <a:r>
              <a:rPr lang="cs-CZ" dirty="0"/>
              <a:t>k 11. 1. 2021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A478B4-E72F-4E6B-8602-C0992892BD30}"/>
              </a:ext>
            </a:extLst>
          </p:cNvPr>
          <p:cNvSpPr txBox="1"/>
          <p:nvPr/>
        </p:nvSpPr>
        <p:spPr>
          <a:xfrm>
            <a:off x="669073" y="1171297"/>
            <a:ext cx="51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Kraj Vysočina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75F122-ED72-4DB7-BC95-728E1CC5EF80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VYS v posledním týdnu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3CD8230-8E64-47D9-AC87-31181E744EB8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204445"/>
          <a:ext cx="5909395" cy="197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214">
                  <a:extLst>
                    <a:ext uri="{9D8B030D-6E8A-4147-A177-3AD203B41FA5}">
                      <a16:colId xmlns:a16="http://schemas.microsoft.com/office/drawing/2014/main" val="3249371519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1235189600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162656272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3494011398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2453818297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4140726059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362896120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2104288048"/>
                    </a:ext>
                  </a:extLst>
                </a:gridCol>
              </a:tblGrid>
              <a:tr h="24648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111075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ČR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7663372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4969780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Havlíčkův Brod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35844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 dirty="0">
                          <a:effectLst/>
                        </a:rPr>
                        <a:t>Jihlava           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7810283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Pelhřimov       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479607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Třebíč          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92858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Žďár nad Sázavou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7495293"/>
                  </a:ext>
                </a:extLst>
              </a:tr>
            </a:tbl>
          </a:graphicData>
        </a:graphic>
      </p:graphicFrame>
      <p:sp>
        <p:nvSpPr>
          <p:cNvPr id="10" name="TextovéPole 1">
            <a:extLst>
              <a:ext uri="{FF2B5EF4-FFF2-40B4-BE49-F238E27FC236}">
                <a16:creationId xmlns:a16="http://schemas.microsoft.com/office/drawing/2014/main" id="{E258F246-3540-4B84-AFCB-C2EE66A951E2}"/>
              </a:ext>
            </a:extLst>
          </p:cNvPr>
          <p:cNvSpPr txBox="1"/>
          <p:nvPr/>
        </p:nvSpPr>
        <p:spPr>
          <a:xfrm>
            <a:off x="186608" y="6500082"/>
            <a:ext cx="20612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D4911D-97CB-4073-9078-E332547DF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2" y="1813300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76A6C61-2F85-4946-B8D2-A7CFA27C4043}"/>
              </a:ext>
            </a:extLst>
          </p:cNvPr>
          <p:cNvGraphicFramePr>
            <a:graphicFrameLocks/>
          </p:cNvGraphicFramePr>
          <p:nvPr/>
        </p:nvGraphicFramePr>
        <p:xfrm>
          <a:off x="185128" y="1427629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1505FC-93A9-4C4E-BEDE-E0B3087BB7A3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2224410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F58D-4CB5-4DD8-9035-A4159BF8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VYS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204C-E513-4B85-A934-97657597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D9ECE6A-D957-4742-984D-5275C3917931}"/>
              </a:ext>
            </a:extLst>
          </p:cNvPr>
          <p:cNvSpPr/>
          <p:nvPr/>
        </p:nvSpPr>
        <p:spPr>
          <a:xfrm>
            <a:off x="0" y="5821743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C63A43A-5625-44E5-91FE-6A1A404EA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01918"/>
              </p:ext>
            </p:extLst>
          </p:nvPr>
        </p:nvGraphicFramePr>
        <p:xfrm>
          <a:off x="383619" y="1076375"/>
          <a:ext cx="9783638" cy="1445863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6920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90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72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541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Třebíč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Pateb - psychiatrická léčebna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2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5820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ve Zlínském kraji</a:t>
            </a:r>
            <a:br>
              <a:rPr lang="cs-CZ" b="1" dirty="0"/>
            </a:br>
            <a:r>
              <a:rPr lang="cs-CZ" dirty="0"/>
              <a:t>k 11. 1. 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732007" y="6426000"/>
            <a:ext cx="432000" cy="432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1F2455-7A0C-4132-B501-4AC194282DAD}"/>
              </a:ext>
            </a:extLst>
          </p:cNvPr>
          <p:cNvSpPr txBox="1"/>
          <p:nvPr/>
        </p:nvSpPr>
        <p:spPr>
          <a:xfrm>
            <a:off x="856161" y="4299045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ZLK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67165CB-79DC-41BF-BEE9-80DE440EF0C7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702220"/>
          <a:ext cx="5909394" cy="1519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014">
                  <a:extLst>
                    <a:ext uri="{9D8B030D-6E8A-4147-A177-3AD203B41FA5}">
                      <a16:colId xmlns:a16="http://schemas.microsoft.com/office/drawing/2014/main" val="88897900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3789005846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1545488587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24923236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3532206315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419968721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548284247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157284742"/>
                    </a:ext>
                  </a:extLst>
                </a:gridCol>
              </a:tblGrid>
              <a:tr h="21701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05.01.2021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06.01.2021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07.01.2021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08.01.2021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09.01.2021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10.01.2021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11.01.2021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13218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ČR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17 736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14 855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13 066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9 294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87300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ZLK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716639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Kroměříž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0915528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Uherské Hradiště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4362321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Vsetín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41563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Zlín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2360940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A3D628BA-0B20-44E3-912E-3BADD09D87B1}"/>
              </a:ext>
            </a:extLst>
          </p:cNvPr>
          <p:cNvSpPr txBox="1"/>
          <p:nvPr/>
        </p:nvSpPr>
        <p:spPr>
          <a:xfrm>
            <a:off x="742982" y="1207764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Zlínský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3E526826-A873-472C-BCCD-A6D583D100FE}"/>
              </a:ext>
            </a:extLst>
          </p:cNvPr>
          <p:cNvSpPr txBox="1"/>
          <p:nvPr/>
        </p:nvSpPr>
        <p:spPr>
          <a:xfrm>
            <a:off x="186608" y="6500082"/>
            <a:ext cx="20231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3CB280-3288-4B54-B9D2-6D52D48E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98" y="1720057"/>
            <a:ext cx="5759956" cy="4073194"/>
          </a:xfrm>
          <a:prstGeom prst="rect">
            <a:avLst/>
          </a:prstGeom>
        </p:spPr>
      </p:pic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B8DD8A1F-E8E7-47AB-ADF1-6192503C5A6C}"/>
              </a:ext>
            </a:extLst>
          </p:cNvPr>
          <p:cNvGraphicFramePr>
            <a:graphicFrameLocks/>
          </p:cNvGraphicFramePr>
          <p:nvPr/>
        </p:nvGraphicFramePr>
        <p:xfrm>
          <a:off x="81306" y="1460852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2B565EE-2A11-44EA-9023-D22201149C82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29. 12. 2020 - 11. 1. 2021</a:t>
            </a:r>
          </a:p>
        </p:txBody>
      </p:sp>
    </p:spTree>
    <p:extLst>
      <p:ext uri="{BB962C8B-B14F-4D97-AF65-F5344CB8AC3E}">
        <p14:creationId xmlns:p14="http://schemas.microsoft.com/office/powerpoint/2010/main" val="1406266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E5C8D-F08B-482F-9AD6-A806C77C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ZLK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6D3F9-CC35-4F40-8D06-F036EBC5B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9D3A669-0593-48FB-B4E7-82513F08ABA1}"/>
              </a:ext>
            </a:extLst>
          </p:cNvPr>
          <p:cNvSpPr/>
          <p:nvPr/>
        </p:nvSpPr>
        <p:spPr>
          <a:xfrm>
            <a:off x="1407886" y="2951946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08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EFE57-EAC2-4E2B-896C-0B732A7B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8" y="0"/>
            <a:ext cx="9885238" cy="896492"/>
          </a:xfrm>
        </p:spPr>
        <p:txBody>
          <a:bodyPr/>
          <a:lstStyle/>
          <a:p>
            <a:r>
              <a:rPr lang="cs-CZ" dirty="0"/>
              <a:t>PES: Protiepidemický systém ČR – denní vývoj indexu rizika v čase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3BCE69-836D-4F79-A44D-A3BF628C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82" y="1945483"/>
            <a:ext cx="2067213" cy="19719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7D6C7E-A756-49AE-8447-963FC216CFD2}"/>
              </a:ext>
            </a:extLst>
          </p:cNvPr>
          <p:cNvSpPr txBox="1"/>
          <p:nvPr/>
        </p:nvSpPr>
        <p:spPr>
          <a:xfrm>
            <a:off x="9611360" y="4143385"/>
            <a:ext cx="258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Pokud nebude dosažena úroveň stupně pohotovosti III ve většině krajů, nebude index hodnocen pro kraje.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D45860-5EE8-418B-8291-EB366EB8B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" y="1230897"/>
            <a:ext cx="9398295" cy="48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25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F58D-4CB5-4DD8-9035-A4159BF8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řešené od 1. ledna 2021 – celá ČR (k 12. 1. 2021 11:30)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204C-E513-4B85-A934-976575976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C737B6B-E278-415F-908B-4BC8B4AAF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19150"/>
              </p:ext>
            </p:extLst>
          </p:nvPr>
        </p:nvGraphicFramePr>
        <p:xfrm>
          <a:off x="1604497" y="965998"/>
          <a:ext cx="7768103" cy="5203453"/>
        </p:xfrm>
        <a:graphic>
          <a:graphicData uri="http://schemas.openxmlformats.org/drawingml/2006/table">
            <a:tbl>
              <a:tblPr/>
              <a:tblGrid>
                <a:gridCol w="3033601">
                  <a:extLst>
                    <a:ext uri="{9D8B030D-6E8A-4147-A177-3AD203B41FA5}">
                      <a16:colId xmlns:a16="http://schemas.microsoft.com/office/drawing/2014/main" val="1689259900"/>
                    </a:ext>
                  </a:extLst>
                </a:gridCol>
                <a:gridCol w="1133344">
                  <a:extLst>
                    <a:ext uri="{9D8B030D-6E8A-4147-A177-3AD203B41FA5}">
                      <a16:colId xmlns:a16="http://schemas.microsoft.com/office/drawing/2014/main" val="3432390918"/>
                    </a:ext>
                  </a:extLst>
                </a:gridCol>
                <a:gridCol w="1012625">
                  <a:extLst>
                    <a:ext uri="{9D8B030D-6E8A-4147-A177-3AD203B41FA5}">
                      <a16:colId xmlns:a16="http://schemas.microsoft.com/office/drawing/2014/main" val="753442482"/>
                    </a:ext>
                  </a:extLst>
                </a:gridCol>
                <a:gridCol w="1329933">
                  <a:extLst>
                    <a:ext uri="{9D8B030D-6E8A-4147-A177-3AD203B41FA5}">
                      <a16:colId xmlns:a16="http://schemas.microsoft.com/office/drawing/2014/main" val="1404372361"/>
                    </a:ext>
                  </a:extLst>
                </a:gridCol>
                <a:gridCol w="1258600">
                  <a:extLst>
                    <a:ext uri="{9D8B030D-6E8A-4147-A177-3AD203B41FA5}">
                      <a16:colId xmlns:a16="http://schemas.microsoft.com/office/drawing/2014/main" val="1556859089"/>
                    </a:ext>
                  </a:extLst>
                </a:gridCol>
              </a:tblGrid>
              <a:tr h="40871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událostí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nakažených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93091"/>
                  </a:ext>
                </a:extLst>
              </a:tr>
              <a:tr h="21345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přírůstek 24/h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přírůstek 24/h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3541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Zdravotnická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20446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11665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56288"/>
                  </a:ext>
                </a:extLst>
              </a:tr>
              <a:tr h="272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Lázeňská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14332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46222"/>
                  </a:ext>
                </a:extLst>
              </a:tr>
              <a:tr h="248212">
                <a:tc>
                  <a:txBody>
                    <a:bodyPr/>
                    <a:lstStyle/>
                    <a:p>
                      <a:pPr lvl="1"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Mateřské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63757"/>
                  </a:ext>
                </a:extLst>
              </a:tr>
              <a:tr h="247323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Základní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82430"/>
                  </a:ext>
                </a:extLst>
              </a:tr>
              <a:tr h="247323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Střední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21592"/>
                  </a:ext>
                </a:extLst>
              </a:tr>
              <a:tr h="247323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Ostatní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08151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Dětské domovy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34297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Firmy (Pracoviště)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15460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Kritická infrastruktura (ostatní)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18916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Věznice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66753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Ubytovací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99900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Státní správa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97681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Obchody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84200"/>
                  </a:ext>
                </a:extLst>
              </a:tr>
              <a:tr h="28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9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73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</a:t>
            </a:r>
            <a:r>
              <a:rPr lang="cs-CZ" dirty="0"/>
              <a:t>výsledků testování</a:t>
            </a:r>
            <a:r>
              <a:rPr lang="cs-CZ" b="1" dirty="0"/>
              <a:t> v ČR za </a:t>
            </a:r>
            <a:r>
              <a:rPr lang="cs-CZ" dirty="0"/>
              <a:t>11</a:t>
            </a:r>
            <a:r>
              <a:rPr lang="cs-CZ" b="1" dirty="0"/>
              <a:t>.1.2021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ÚZIS ČR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65A1F44-9C45-4148-B142-63547B86372D}"/>
              </a:ext>
            </a:extLst>
          </p:cNvPr>
          <p:cNvSpPr txBox="1"/>
          <p:nvPr/>
        </p:nvSpPr>
        <p:spPr>
          <a:xfrm>
            <a:off x="10397577" y="3006244"/>
            <a:ext cx="168536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* </a:t>
            </a:r>
            <a:r>
              <a:rPr lang="cs-CZ" sz="1100" i="1" dirty="0"/>
              <a:t>Jeden klient může mít proveden </a:t>
            </a:r>
            <a:r>
              <a:rPr lang="cs-CZ" sz="1100" i="1" dirty="0" err="1"/>
              <a:t>Ag</a:t>
            </a:r>
            <a:br>
              <a:rPr lang="cs-CZ" sz="1100" i="1" dirty="0"/>
            </a:br>
            <a:r>
              <a:rPr lang="cs-CZ" sz="1100" i="1" dirty="0"/>
              <a:t> i PCR test, počet otestovaných osob není roven součtu testů</a:t>
            </a:r>
            <a:endParaRPr lang="cs-CZ" sz="1100" dirty="0"/>
          </a:p>
          <a:p>
            <a:r>
              <a:rPr lang="cs-CZ" sz="1100" i="1" dirty="0"/>
              <a:t>** Tyto testy nejsou zahrnuty v záchytech nemoci u testů PCR</a:t>
            </a:r>
            <a:endParaRPr lang="cs-CZ" sz="11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00AB25E-2E02-44BF-A407-2EB328280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67251"/>
              </p:ext>
            </p:extLst>
          </p:nvPr>
        </p:nvGraphicFramePr>
        <p:xfrm>
          <a:off x="332818" y="896492"/>
          <a:ext cx="9885238" cy="5464747"/>
        </p:xfrm>
        <a:graphic>
          <a:graphicData uri="http://schemas.openxmlformats.org/drawingml/2006/table">
            <a:tbl>
              <a:tblPr firstRow="1" firstCol="1" bandRow="1"/>
              <a:tblGrid>
                <a:gridCol w="3702702">
                  <a:extLst>
                    <a:ext uri="{9D8B030D-6E8A-4147-A177-3AD203B41FA5}">
                      <a16:colId xmlns:a16="http://schemas.microsoft.com/office/drawing/2014/main" val="4187786765"/>
                    </a:ext>
                  </a:extLst>
                </a:gridCol>
                <a:gridCol w="3091268">
                  <a:extLst>
                    <a:ext uri="{9D8B030D-6E8A-4147-A177-3AD203B41FA5}">
                      <a16:colId xmlns:a16="http://schemas.microsoft.com/office/drawing/2014/main" val="1055759451"/>
                    </a:ext>
                  </a:extLst>
                </a:gridCol>
                <a:gridCol w="3091268">
                  <a:extLst>
                    <a:ext uri="{9D8B030D-6E8A-4147-A177-3AD203B41FA5}">
                      <a16:colId xmlns:a16="http://schemas.microsoft.com/office/drawing/2014/main" val="1371254977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Denní souhrn za 1</a:t>
                      </a: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1.01.2021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57" marR="541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/generováno 12.01.2021/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11508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provedených (nahlášených) testů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11.1.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otestovaných osob*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1096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PCR testů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31 672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5490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Antigenní (Ag) testy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36 086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66 955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95553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...z toho prvotesty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19 264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13848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pozitivních diagnóz COVID-19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11.1.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v %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7655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9 294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1884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PCR – symptomatičtí pacienti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4 107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44,2%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908313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PCR – asymptomatičtí pacienti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3 113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36013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 – symptomatičtí pacienti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1 504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26143"/>
                  </a:ext>
                </a:extLst>
              </a:tr>
              <a:tr h="413205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asymptomatičtí pacienti /konfirmace PCR/**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8795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testů dle indikace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11.1.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v %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00784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67 758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11500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Diagnostická indikace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23 966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29335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Epidemiologická indikace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9 124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21551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Preventivní a plošné testování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31 939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79176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Ostatní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2 729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957154"/>
                  </a:ext>
                </a:extLst>
              </a:tr>
              <a:tr h="205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Relativní pozitivita testů dle indikace testu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11.1.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7denní průměr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026733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Diagnostická indikace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67065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Epidemiologická indikace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405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Preventivní a plošné testování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</a:t>
                      </a:r>
                    </a:p>
                  </a:txBody>
                  <a:tcPr marL="54157" marR="5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41852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evidovaných testů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 7 dní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 v databázi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7276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PCR testy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224 826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4 108 278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39108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Antigenní testy</a:t>
                      </a: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173 234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1 082 003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7" marR="5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55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03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10761-6419-4FD0-B8D2-FE47951D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Počet událostí v ZSS a ZZ podle CFA v jednotlivých krajích </a:t>
            </a:r>
            <a:br>
              <a:rPr lang="cs-CZ" dirty="0"/>
            </a:br>
            <a:r>
              <a:rPr lang="cs-CZ" dirty="0"/>
              <a:t>od 1. ledna do 12. ledna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8F0E721-25AE-4C2D-A0A2-A5933E8D4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29214"/>
              </p:ext>
            </p:extLst>
          </p:nvPr>
        </p:nvGraphicFramePr>
        <p:xfrm>
          <a:off x="1060445" y="1104169"/>
          <a:ext cx="8595285" cy="4902343"/>
        </p:xfrm>
        <a:graphic>
          <a:graphicData uri="http://schemas.openxmlformats.org/drawingml/2006/table">
            <a:tbl>
              <a:tblPr firstRow="1" firstCol="1" bandRow="1"/>
              <a:tblGrid>
                <a:gridCol w="1719057">
                  <a:extLst>
                    <a:ext uri="{9D8B030D-6E8A-4147-A177-3AD203B41FA5}">
                      <a16:colId xmlns:a16="http://schemas.microsoft.com/office/drawing/2014/main" val="1283246172"/>
                    </a:ext>
                  </a:extLst>
                </a:gridCol>
                <a:gridCol w="1719057">
                  <a:extLst>
                    <a:ext uri="{9D8B030D-6E8A-4147-A177-3AD203B41FA5}">
                      <a16:colId xmlns:a16="http://schemas.microsoft.com/office/drawing/2014/main" val="3828419719"/>
                    </a:ext>
                  </a:extLst>
                </a:gridCol>
                <a:gridCol w="1719057">
                  <a:extLst>
                    <a:ext uri="{9D8B030D-6E8A-4147-A177-3AD203B41FA5}">
                      <a16:colId xmlns:a16="http://schemas.microsoft.com/office/drawing/2014/main" val="2826438993"/>
                    </a:ext>
                  </a:extLst>
                </a:gridCol>
                <a:gridCol w="1719057">
                  <a:extLst>
                    <a:ext uri="{9D8B030D-6E8A-4147-A177-3AD203B41FA5}">
                      <a16:colId xmlns:a16="http://schemas.microsoft.com/office/drawing/2014/main" val="1269804126"/>
                    </a:ext>
                  </a:extLst>
                </a:gridCol>
                <a:gridCol w="1719057">
                  <a:extLst>
                    <a:ext uri="{9D8B030D-6E8A-4147-A177-3AD203B41FA5}">
                      <a16:colId xmlns:a16="http://schemas.microsoft.com/office/drawing/2014/main" val="3693372785"/>
                    </a:ext>
                  </a:extLst>
                </a:gridCol>
              </a:tblGrid>
              <a:tr h="399095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Kraj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Zařízení sociálních služeb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Zdravotnické zařízení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89089"/>
                  </a:ext>
                </a:extLst>
              </a:tr>
              <a:tr h="456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Událostí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událostí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49013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Hlavní město Praha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94626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Středočeský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8644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Jihočeský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64825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Plzeňský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87429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Karlovarský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72988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Ústecký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39286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Liberecký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91000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Královéhradecký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34683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Pardubický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12855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Kraj Vysočina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02145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Jihomoravský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51045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Olomoucký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20843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Zlínský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63426"/>
                  </a:ext>
                </a:extLst>
              </a:tr>
              <a:tr h="289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Moravskoslezský kraj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7" marR="42577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5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450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aktuální situace v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54217E-0936-4460-9778-2B488E1503E2}"/>
              </a:ext>
            </a:extLst>
          </p:cNvPr>
          <p:cNvSpPr/>
          <p:nvPr/>
        </p:nvSpPr>
        <p:spPr>
          <a:xfrm>
            <a:off x="568994" y="1781224"/>
            <a:ext cx="9964924" cy="401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84250" algn="l"/>
                <a:tab pos="139065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Počty nových případů za předchozí den na okresní úrovni (&gt;150)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Ostrava-město (375), Karviná (331), Hradec Králové (315), Opava (278), Olomouc (258), Trutnov (256), Liberec (236), Náchod (232), Frýdek-Místek (223), Plzeň-město (208), Pardubice (190), Mladá Boleslav (181), Vsetín (171), Ústí nad Orlicí (167), Chrudim (162), Hodonín (159), Svitavy (157), Brno-město (156), Děčín (155).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27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aktuální situace v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8CAC735-A2A5-493D-8E6A-C898494CEE3C}"/>
              </a:ext>
            </a:extLst>
          </p:cNvPr>
          <p:cNvSpPr/>
          <p:nvPr/>
        </p:nvSpPr>
        <p:spPr>
          <a:xfrm>
            <a:off x="186609" y="1550885"/>
            <a:ext cx="10733941" cy="609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posledních dnech zaznamenáváme mírný pokles případů ve srovnání s daty minulého týdne, což může signalizovat mírně se lepšící situaci, jelikož se jedná o hodnotu, která je vzhledem k dynamice vývoje a vysokému objemu testů nižší než očekávaná. Pokud by tento trend „nižších“ počtů pokračoval i v dalších dnech, můžeme hovořit o počínajícím zpomalování šíření onemocnění v populaci. Zatím se však jedná o hodnotu ojedinělou.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Mírný pokles současných hodnot se projevil i v denním průměru, který na konci týdne atakoval hranici 13 000 případů, aktuálně jsme velmi blízko hranici 12 000 (12 148)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Opětovně pozoruje výraznější po víkendový nárůst hospitalizovaných pacientů během, aktuálně je hospitalizováno 7 132 pacientů, tato výrazněji vyšší hodnota, než hodnota nedělní je způsobena v důsledku velkého nových příjmů (634) Vzhledem k dynamice vývoje v seniorní skupině obyvatel, se dá očekávat bohužel další nárůst v následující dnech, a to i na jednotkách intenzivní péče, kde je aktuálně hospitalizováno přes 1 000 pacientů (1 137, +4), z toho více než 500 pacientů s potřebou vysoce intenzivní péče.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90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61A0F5-6171-453F-B562-4FE8DF5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80612"/>
              </p:ext>
            </p:extLst>
          </p:nvPr>
        </p:nvGraphicFramePr>
        <p:xfrm>
          <a:off x="130232" y="1085630"/>
          <a:ext cx="10087825" cy="503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60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858886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</a:tblGrid>
              <a:tr h="247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</a:rPr>
                        <a:t>Země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Popis situace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1494771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Německo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+ 12 802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 24 hodin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  <a:tr h="3268408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Rakousko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+ 1 575 p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řípadů za 24 hodin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Burgenland: 24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Kärnten: 84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Niederösterreich: 247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Oberösterreich: 196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Salzburg: 222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Steiermark: 223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Tirol: 149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Vorarlberg: 87</a:t>
                      </a:r>
                    </a:p>
                    <a:p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Wien: 343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33512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</a:t>
            </a:r>
          </a:p>
        </p:txBody>
      </p:sp>
    </p:spTree>
    <p:extLst>
      <p:ext uri="{BB962C8B-B14F-4D97-AF65-F5344CB8AC3E}">
        <p14:creationId xmlns:p14="http://schemas.microsoft.com/office/powerpoint/2010/main" val="1344316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E5D73-6DFC-4698-AE44-A19B92DC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situace v Německu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14FA7D-3EFF-4D81-A325-F2352DDE8A7C}"/>
              </a:ext>
            </a:extLst>
          </p:cNvPr>
          <p:cNvSpPr/>
          <p:nvPr/>
        </p:nvSpPr>
        <p:spPr>
          <a:xfrm>
            <a:off x="332819" y="643774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Zdroj dat: RKI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6055B6C-8419-4537-B4E5-11FD9CA54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5439"/>
              </p:ext>
            </p:extLst>
          </p:nvPr>
        </p:nvGraphicFramePr>
        <p:xfrm>
          <a:off x="1423874" y="1163121"/>
          <a:ext cx="8604546" cy="500765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18804">
                  <a:extLst>
                    <a:ext uri="{9D8B030D-6E8A-4147-A177-3AD203B41FA5}">
                      <a16:colId xmlns:a16="http://schemas.microsoft.com/office/drawing/2014/main" val="170446132"/>
                    </a:ext>
                  </a:extLst>
                </a:gridCol>
                <a:gridCol w="1337791">
                  <a:extLst>
                    <a:ext uri="{9D8B030D-6E8A-4147-A177-3AD203B41FA5}">
                      <a16:colId xmlns:a16="http://schemas.microsoft.com/office/drawing/2014/main" val="1519225938"/>
                    </a:ext>
                  </a:extLst>
                </a:gridCol>
                <a:gridCol w="1281132">
                  <a:extLst>
                    <a:ext uri="{9D8B030D-6E8A-4147-A177-3AD203B41FA5}">
                      <a16:colId xmlns:a16="http://schemas.microsoft.com/office/drawing/2014/main" val="498884286"/>
                    </a:ext>
                  </a:extLst>
                </a:gridCol>
                <a:gridCol w="2566819">
                  <a:extLst>
                    <a:ext uri="{9D8B030D-6E8A-4147-A177-3AD203B41FA5}">
                      <a16:colId xmlns:a16="http://schemas.microsoft.com/office/drawing/2014/main" val="3705718938"/>
                    </a:ext>
                  </a:extLst>
                </a:gridCol>
              </a:tblGrid>
              <a:tr h="2814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Spolková země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hodin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dní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dní/100 tisíc obyvatel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023961"/>
                  </a:ext>
                </a:extLst>
              </a:tr>
              <a:tr h="22166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Baden-Württem­berg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15.381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06504523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20.840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3415513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52690684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Branden­burg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791327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Bremen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35439352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Hamburg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7391529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Hessen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3553015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Meck­lenburg-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71885143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Nieder­sachsen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1345304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Nord­rhein-West­falen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26.667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1694199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Rhein­land-Pfalz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0965820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Saarland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54698374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13.921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87936611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Sachsen-Anhalt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9794838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Schles­wig-Holstein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46149159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noProof="0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Thüringen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41876279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1" i="0" u="none" strike="noStrike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1" i="0" u="none" strike="noStrike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12.802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1" i="0" u="none" strike="noStrike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136.788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1" i="0" u="none" strike="noStrike" dirty="0">
                          <a:solidFill>
                            <a:srgbClr val="32323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92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4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3B65E-61AA-4458-8C6E-17C9CE8F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na 100 tisíc případů - Německo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A2DF85C-2978-4553-B7BA-E498B49BC0C4}"/>
              </a:ext>
            </a:extLst>
          </p:cNvPr>
          <p:cNvSpPr/>
          <p:nvPr/>
        </p:nvSpPr>
        <p:spPr>
          <a:xfrm>
            <a:off x="332819" y="648866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RKI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C7F11A-A36F-4FDE-96A9-27BA9A68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64" y="1045030"/>
            <a:ext cx="75101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9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BMI,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Ministerstwo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zdrowia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korona.gov.sk,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8587539-8CE9-47D4-8EEA-C2452F50A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6536"/>
              </p:ext>
            </p:extLst>
          </p:nvPr>
        </p:nvGraphicFramePr>
        <p:xfrm>
          <a:off x="131431" y="1079308"/>
          <a:ext cx="10086626" cy="549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0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8321523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</a:tblGrid>
              <a:tr h="290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Popis situace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17043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171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5 569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</a:t>
                      </a:r>
                    </a:p>
                    <a:p>
                      <a:r>
                        <a:rPr lang="pl-PL" sz="1400" b="0" i="0" dirty="0">
                          <a:solidFill>
                            <a:srgbClr val="0F1419"/>
                          </a:solidFill>
                          <a:effectLst/>
                          <a:latin typeface="-apple-system"/>
                        </a:rPr>
                        <a:t>mazowieckiego (695), pomorskiego (583), kujawsko-pomorskiego (526), śląskiego (522), warmińsko-mazurskiego (483), wielkopolskiego (483), zachodniopomorskiego (400), lubelskiego (344), dolnośląskiego (339), łódzkiego (285), małopolskiego (236), podlaskiego (143), opolskiego (116), podkarpackiego (108), świętokrzyskiego (108), lubuskiego (89).</a:t>
                      </a:r>
                      <a:endParaRPr lang="pl-PL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  <a:tr h="3060701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Slovensko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4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400" b="1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+ 2 410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Banskobystrický kraj	76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Bratislavský kraj	397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Košický kraj  	309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Nitriansky kraj	422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Prešovský kraj	343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Trenčiansky kraj	142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Trnavský kraj	370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Žilinský kraj  	351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						</a:t>
                      </a: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821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vývoj 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B109E666-7727-497D-8191-869E2B75F785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covid-19.nczisk.sk/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737405-C1B5-443C-A9A6-531451A1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33" y="1067279"/>
            <a:ext cx="6757342" cy="49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3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13CD70E4-3545-44B7-931A-E69D2DE2EEAA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gov.sk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52DBC3-B7FA-4F17-8D66-C54EF258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" y="1025134"/>
            <a:ext cx="9885238" cy="53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E8AAD70-7AD0-45C8-8D9E-3487A06E5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4" t="14070" r="26344" b="19350"/>
          <a:stretch/>
        </p:blipFill>
        <p:spPr>
          <a:xfrm>
            <a:off x="3850547" y="1426129"/>
            <a:ext cx="3431097" cy="34394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450BCE-60BE-4DED-A435-615052EF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7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82E5911-DAF5-4BF5-B184-A5F3D8C4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4" y="995149"/>
            <a:ext cx="8785097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1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218057" cy="896492"/>
          </a:xfrm>
        </p:spPr>
        <p:txBody>
          <a:bodyPr/>
          <a:lstStyle/>
          <a:p>
            <a:r>
              <a:rPr lang="cs-CZ" dirty="0"/>
              <a:t>Počet testů PCR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F9ACC3-8C64-4F88-B8EC-95E094415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69" y="862706"/>
            <a:ext cx="9400847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218057" cy="896492"/>
          </a:xfrm>
        </p:spPr>
        <p:txBody>
          <a:bodyPr/>
          <a:lstStyle/>
          <a:p>
            <a:r>
              <a:rPr lang="cs-CZ" dirty="0"/>
              <a:t>Počet </a:t>
            </a:r>
            <a:r>
              <a:rPr lang="cs-CZ" dirty="0" err="1"/>
              <a:t>Ag</a:t>
            </a:r>
            <a:r>
              <a:rPr lang="cs-CZ" dirty="0"/>
              <a:t> testů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A0A1AA-61E0-47C5-BC82-29494579B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09" y="1159083"/>
            <a:ext cx="11065199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2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+Sagoe">
    <a:majorFont>
      <a:latin typeface="Arial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covid-reporting-20200715</Template>
  <TotalTime>41522</TotalTime>
  <Words>5991</Words>
  <Application>Microsoft Office PowerPoint</Application>
  <PresentationFormat>Širokoúhlá obrazovka</PresentationFormat>
  <Paragraphs>2179</Paragraphs>
  <Slides>69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69</vt:i4>
      </vt:variant>
    </vt:vector>
  </HeadingPairs>
  <TitlesOfParts>
    <vt:vector size="76" baseType="lpstr">
      <vt:lpstr>-apple-system</vt:lpstr>
      <vt:lpstr>Arial</vt:lpstr>
      <vt:lpstr>Calibri</vt:lpstr>
      <vt:lpstr>Segoe UI</vt:lpstr>
      <vt:lpstr>Wingdings</vt:lpstr>
      <vt:lpstr>Motiv Office</vt:lpstr>
      <vt:lpstr>1_Motiv Office</vt:lpstr>
      <vt:lpstr>Aktuální situace v ČR k 11. 1. 2021 (23:59)</vt:lpstr>
      <vt:lpstr>Průměrný počet případů za poslední měsíc</vt:lpstr>
      <vt:lpstr>VÝVOJ 7DENNÍHO KLOUZAVÉHO PRŮMĚRU</vt:lpstr>
      <vt:lpstr>Rozložení počtu případů hlášených za předchozí den</vt:lpstr>
      <vt:lpstr>Počet provedených testů v posledních 7 dnech</vt:lpstr>
      <vt:lpstr>Shrnutí výsledků testování v ČR za 11.1.2021</vt:lpstr>
      <vt:lpstr>Prezentace aplikace PowerPoint</vt:lpstr>
      <vt:lpstr>Počet testů PCR a pozitivních případů za posledních 30 dní</vt:lpstr>
      <vt:lpstr>Počet Ag testů a pozitivních případů za posledních 30 dní</vt:lpstr>
      <vt:lpstr>Podíl případů v kategorii 65+</vt:lpstr>
      <vt:lpstr>Podíl případů v kategorii 6 až 15 let</vt:lpstr>
      <vt:lpstr>Prezentace aplikace PowerPoint</vt:lpstr>
      <vt:lpstr>Denní přírůstek v jednotlivých okresech</vt:lpstr>
      <vt:lpstr>Počet případů kumulativně ve věkové kategorii 65+ za 7 dní v jednotlivých okresech</vt:lpstr>
      <vt:lpstr>Počet případů ve věkové kategorii 65+ v krajích (za 7 dní)</vt:lpstr>
      <vt:lpstr>Přehled situace v jednotlivých okresech (incidence za 14 dní)</vt:lpstr>
      <vt:lpstr>Rozložení počtu případů hlášených za 7 dní</vt:lpstr>
      <vt:lpstr>Situace v hl. městě Praze  k 11. 1. 2021</vt:lpstr>
      <vt:lpstr>Popis situace v HMP</vt:lpstr>
      <vt:lpstr>Počet testů (PCR + Ag) a podíl pozitivních případů</vt:lpstr>
      <vt:lpstr>Aktuálně řešené významné události HMP  (nově hlášené a aktualizované v posledních 72 hodinách)</vt:lpstr>
      <vt:lpstr>Situace ve Středočeském kraji k 11. 1. 2021</vt:lpstr>
      <vt:lpstr>Popis situace v STČ</vt:lpstr>
      <vt:lpstr>Nové a aktualizované události</vt:lpstr>
      <vt:lpstr>Aktuálně řešené významné události STČ  (nově hlášené a aktualizované v posledních 72 hodinách)</vt:lpstr>
      <vt:lpstr>Aktuálně řešené významné události STČ  (nově hlášené a aktualizované v posledních 72 hodinách)</vt:lpstr>
      <vt:lpstr>Situace v Moravskoslezském kraji k 11. 1. 2021 </vt:lpstr>
      <vt:lpstr>Popis situace v MSK</vt:lpstr>
      <vt:lpstr>Počet testů (PCR + Ag) a podíl pozitivních případů</vt:lpstr>
      <vt:lpstr>Nové a aktualizované události</vt:lpstr>
      <vt:lpstr>Aktuálně řešené významné události MSK  (nově hlášené a aktualizované v posledních 72 hodinách)</vt:lpstr>
      <vt:lpstr>Aktuálně řešené významné události MSK  (nově hlášené a aktualizované v posledních 72 hodinách)</vt:lpstr>
      <vt:lpstr>Situace v Jihomoravském kraji k 11. 1. 2021</vt:lpstr>
      <vt:lpstr>Aktuálně řešené významné události JMK  (nově hlášené a aktualizované v posledních 72 hodinách)</vt:lpstr>
      <vt:lpstr>Situace v Olomouckém kraji k 11. 1. 2021</vt:lpstr>
      <vt:lpstr>Nové a aktualizované události</vt:lpstr>
      <vt:lpstr>Aktuálně řešené významné události OLC  (nově hlášené a aktualizované v posledních 72 hodinách)</vt:lpstr>
      <vt:lpstr>Situace v Jihočeském kraji k 11. 1. 2021</vt:lpstr>
      <vt:lpstr>Aktuálně řešené významné události JČK  (nově hlášené a aktualizované v posledních 72 hodinách) </vt:lpstr>
      <vt:lpstr>Situace v Plzeňském kraji k 11. 1. 2021</vt:lpstr>
      <vt:lpstr>Aktuálně řešené významné události PLK  (nově hlášené a aktualizované v posledních 72 hodinách)</vt:lpstr>
      <vt:lpstr>Situace v Karlovarském kraji k 11. 1. 2021</vt:lpstr>
      <vt:lpstr>Aktuálně řešené významné události KVK </vt:lpstr>
      <vt:lpstr>Aktuálně řešené významné události KVK  </vt:lpstr>
      <vt:lpstr>Situace v Ústeckém kraji k 11. 1. 2021</vt:lpstr>
      <vt:lpstr>Aktuálně řešené významné události ÚLK (nově hlášené a aktualizované v posledních 72 hodinách)</vt:lpstr>
      <vt:lpstr>Situace v Libereckém kraji k 11. 1. 2021</vt:lpstr>
      <vt:lpstr>Aktuálně řešené významné události LBK (nově hlášené a aktualizované v posledních 72 hodinách)</vt:lpstr>
      <vt:lpstr>Situace v Královéhradeckém kraji k 11. 1. 2021</vt:lpstr>
      <vt:lpstr>Nové a aktualizované události</vt:lpstr>
      <vt:lpstr>Aktuálně řešené významné události KHK (nově hlášené a aktualizované v posledních 72 hodinách)</vt:lpstr>
      <vt:lpstr>Situace v Pardubickém kraji k 11. 1. 2021</vt:lpstr>
      <vt:lpstr>Aktuálně řešené významné události PCE (nově hlášené a aktualizované v posledních 72 hodinách)</vt:lpstr>
      <vt:lpstr>Situace v kraji Vysočina k 11. 1. 2021</vt:lpstr>
      <vt:lpstr>Aktuálně řešené významné události VYS (nově hlášené a aktualizované v posledních 72 hodinách)</vt:lpstr>
      <vt:lpstr>Situace ve Zlínském kraji k 11. 1. 2021</vt:lpstr>
      <vt:lpstr>Aktuálně řešené významné události ZLK (nově hlášené a aktualizované v posledních 72 hodinách)</vt:lpstr>
      <vt:lpstr>PES: Protiepidemický systém ČR – denní vývoj indexu rizika v čase</vt:lpstr>
      <vt:lpstr>Aktuálně řešené významné události řešené od 1. ledna 2021 – celá ČR (k 12. 1. 2021 11:30)</vt:lpstr>
      <vt:lpstr>Počet událostí v ZSS a ZZ podle CFA v jednotlivých krajích  od 1. ledna do 12. ledna</vt:lpstr>
      <vt:lpstr>Shrnutí aktuální situace v ČR</vt:lpstr>
      <vt:lpstr>Shrnutí aktuální situace v ČR</vt:lpstr>
      <vt:lpstr>Státy přímo sousedící s ČR – popis situace</vt:lpstr>
      <vt:lpstr>Aktuální situace v Německu</vt:lpstr>
      <vt:lpstr>7denní incidence na 100 tisíc případů - Německo</vt:lpstr>
      <vt:lpstr>Státy přímo sousedící s ČR – popis situace</vt:lpstr>
      <vt:lpstr>7denní vývoj situace na Slovensku</vt:lpstr>
      <vt:lpstr>Situace na Slovensku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Kyselý Zdeněk Mgr.</cp:lastModifiedBy>
  <cp:revision>3476</cp:revision>
  <cp:lastPrinted>2020-11-30T09:37:55Z</cp:lastPrinted>
  <dcterms:created xsi:type="dcterms:W3CDTF">2020-07-15T10:33:32Z</dcterms:created>
  <dcterms:modified xsi:type="dcterms:W3CDTF">2021-01-12T14:16:38Z</dcterms:modified>
</cp:coreProperties>
</file>